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9"/>
  </p:notesMasterIdLst>
  <p:sldIdLst>
    <p:sldId id="284" r:id="rId3"/>
    <p:sldId id="258" r:id="rId4"/>
    <p:sldId id="260" r:id="rId5"/>
    <p:sldId id="266" r:id="rId6"/>
    <p:sldId id="350" r:id="rId7"/>
    <p:sldId id="353" r:id="rId8"/>
    <p:sldId id="368" r:id="rId9"/>
    <p:sldId id="285" r:id="rId10"/>
    <p:sldId id="362" r:id="rId11"/>
    <p:sldId id="363" r:id="rId12"/>
    <p:sldId id="369" r:id="rId13"/>
    <p:sldId id="351" r:id="rId14"/>
    <p:sldId id="256" r:id="rId15"/>
    <p:sldId id="352" r:id="rId16"/>
    <p:sldId id="259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2" r:id="rId25"/>
    <p:sldId id="275" r:id="rId26"/>
    <p:sldId id="286" r:id="rId27"/>
    <p:sldId id="36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33" d="100"/>
          <a:sy n="133" d="100"/>
        </p:scale>
        <p:origin x="-10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CEEBD-B0D9-4611-B11C-DF7505EAEC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DBED1-FDF0-48BE-8B66-DD0945E29672}" type="asst">
      <dgm:prSet phldrT="[Текст]" custT="1"/>
      <dgm:spPr>
        <a:xfrm>
          <a:off x="0" y="0"/>
          <a:ext cx="8061470" cy="539807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bg2">
              <a:lumMod val="90000"/>
            </a:schemeClr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Природные ресурсы </a:t>
          </a:r>
          <a:endParaRPr lang="ru-RU" sz="2800" b="1" dirty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</dgm:t>
    </dgm:pt>
    <dgm:pt modelId="{F61738A1-35CF-4B49-BDA2-5EA01426C880}" type="parTrans" cxnId="{6B57F787-9F8F-432C-95B4-0416EB6B9975}">
      <dgm:prSet/>
      <dgm:spPr/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8D6B514-3FA4-4904-A4DD-7BFB9961006F}" type="sibTrans" cxnId="{6B57F787-9F8F-432C-95B4-0416EB6B9975}">
      <dgm:prSet/>
      <dgm:spPr/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94C7B32-CF50-4340-9BED-C3E4603F0BDB}">
      <dgm:prSet phldrT="[Текст]" custT="1"/>
      <dgm:spPr>
        <a:xfrm>
          <a:off x="506976" y="908207"/>
          <a:ext cx="2721641" cy="1098086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u="sng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Природные условия</a:t>
          </a:r>
        </a:p>
        <a:p>
          <a:r>
            <a:rPr lang="ru-RU" sz="20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(климат, ветер, влажность)</a:t>
          </a:r>
          <a:endParaRPr lang="ru-RU" sz="2000" b="1" dirty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</dgm:t>
    </dgm:pt>
    <dgm:pt modelId="{880E06C7-97D5-4F1E-A0B8-DB8869DA1BEF}" type="parTrans" cxnId="{D1F053DE-A7D0-4717-BB6D-D5427AAA7DC7}">
      <dgm:prSet/>
      <dgm:spPr>
        <a:xfrm>
          <a:off x="1867796" y="539807"/>
          <a:ext cx="2162938" cy="368400"/>
        </a:xfrm>
        <a:custGeom>
          <a:avLst/>
          <a:gdLst/>
          <a:ahLst/>
          <a:cxnLst/>
          <a:rect l="0" t="0" r="0" b="0"/>
          <a:pathLst>
            <a:path>
              <a:moveTo>
                <a:pt x="2162938" y="0"/>
              </a:moveTo>
              <a:lnTo>
                <a:pt x="2162938" y="235052"/>
              </a:lnTo>
              <a:lnTo>
                <a:pt x="0" y="235052"/>
              </a:lnTo>
              <a:lnTo>
                <a:pt x="0" y="368400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9060462-CF40-4DAC-B4D4-A159AE81CC23}" type="sibTrans" cxnId="{D1F053DE-A7D0-4717-BB6D-D5427AAA7DC7}">
      <dgm:prSet/>
      <dgm:spPr/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5AFB8AE-939D-4297-B47D-7223CF3763B4}">
      <dgm:prSet custT="1"/>
      <dgm:spPr>
        <a:xfrm>
          <a:off x="3564401" y="919872"/>
          <a:ext cx="3924430" cy="1847078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spcAft>
              <a:spcPct val="35000"/>
            </a:spcAft>
          </a:pPr>
          <a:r>
            <a:rPr lang="ru-RU" sz="2000" b="1" u="sng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Сырьевые природные ресурсы:</a:t>
          </a:r>
        </a:p>
        <a:p>
          <a:pPr algn="l">
            <a:spcAft>
              <a:spcPts val="600"/>
            </a:spcAft>
          </a:pPr>
          <a:r>
            <a:rPr lang="ru-RU" sz="20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1. </a:t>
          </a:r>
          <a:r>
            <a:rPr lang="ru-RU" sz="2000" b="1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Исчерпаемые</a:t>
          </a:r>
          <a:r>
            <a:rPr lang="ru-RU" sz="20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 </a:t>
          </a:r>
          <a:r>
            <a:rPr lang="ru-RU" sz="1400" b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(полезные ископаемые)    </a:t>
          </a:r>
        </a:p>
        <a:p>
          <a:pPr algn="l">
            <a:spcAft>
              <a:spcPts val="600"/>
            </a:spcAft>
          </a:pPr>
          <a:r>
            <a:rPr lang="ru-RU" sz="20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2. Неисчерпаемые </a:t>
          </a:r>
          <a:r>
            <a:rPr lang="ru-RU" sz="1400" b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(вода, воздух)    </a:t>
          </a:r>
        </a:p>
        <a:p>
          <a:pPr algn="l">
            <a:spcAft>
              <a:spcPts val="600"/>
            </a:spcAft>
          </a:pPr>
          <a:r>
            <a:rPr lang="ru-RU" sz="20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3. Возобновляемые   </a:t>
          </a:r>
          <a:r>
            <a:rPr lang="ru-RU" sz="1400" b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(флора, фауна)     </a:t>
          </a:r>
        </a:p>
        <a:p>
          <a:pPr algn="l">
            <a:spcAft>
              <a:spcPts val="600"/>
            </a:spcAft>
          </a:pPr>
          <a:r>
            <a:rPr lang="ru-RU" sz="20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4. </a:t>
          </a:r>
          <a:r>
            <a:rPr lang="ru-RU" sz="2000" b="1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Невозобновляемые</a:t>
          </a:r>
          <a:r>
            <a:rPr lang="ru-RU" sz="20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 </a:t>
          </a:r>
          <a:r>
            <a:rPr lang="ru-RU" sz="1400" b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(полезные ископаемые)    </a:t>
          </a:r>
          <a:endParaRPr lang="ru-RU" sz="1400" b="0" dirty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</dgm:t>
    </dgm:pt>
    <dgm:pt modelId="{0AD077EA-099C-4794-851B-90237C7E0100}" type="parTrans" cxnId="{6BD493DB-28E8-4541-8139-9D36690A249E}">
      <dgm:prSet/>
      <dgm:spPr>
        <a:xfrm>
          <a:off x="4030735" y="539807"/>
          <a:ext cx="1495881" cy="380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17"/>
              </a:lnTo>
              <a:lnTo>
                <a:pt x="1495881" y="246717"/>
              </a:lnTo>
              <a:lnTo>
                <a:pt x="1495881" y="380065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960A2BE-179C-474E-B21E-900B8D35CE9E}" type="sibTrans" cxnId="{6BD493DB-28E8-4541-8139-9D36690A249E}">
      <dgm:prSet/>
      <dgm:spPr/>
      <dgm:t>
        <a:bodyPr/>
        <a:lstStyle/>
        <a:p>
          <a:endParaRPr lang="ru-RU"/>
        </a:p>
      </dgm:t>
    </dgm:pt>
    <dgm:pt modelId="{F407009D-3969-4C77-BCC6-965D17676938}" type="pres">
      <dgm:prSet presAssocID="{D50CEEBD-B0D9-4611-B11C-DF7505EAEC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CC2A03-2B9F-401C-8081-D0A360088F31}" type="pres">
      <dgm:prSet presAssocID="{5FDDBED1-FDF0-48BE-8B66-DD0945E29672}" presName="hierRoot1" presStyleCnt="0">
        <dgm:presLayoutVars>
          <dgm:hierBranch val="init"/>
        </dgm:presLayoutVars>
      </dgm:prSet>
      <dgm:spPr/>
    </dgm:pt>
    <dgm:pt modelId="{A775CBD6-1C34-4060-9F87-14E7493D08DA}" type="pres">
      <dgm:prSet presAssocID="{5FDDBED1-FDF0-48BE-8B66-DD0945E29672}" presName="rootComposite1" presStyleCnt="0"/>
      <dgm:spPr/>
    </dgm:pt>
    <dgm:pt modelId="{E6EC7A26-FA5C-4424-987E-321C5202F4F8}" type="pres">
      <dgm:prSet presAssocID="{5FDDBED1-FDF0-48BE-8B66-DD0945E29672}" presName="rootText1" presStyleLbl="node0" presStyleIdx="0" presStyleCnt="1" custScaleX="634769" custScaleY="85010" custLinFactY="-200000" custLinFactNeighborX="-16225" custLinFactNeighborY="-296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799ABB-21F1-4056-8DC1-8459A2B5EA03}" type="pres">
      <dgm:prSet presAssocID="{5FDDBED1-FDF0-48BE-8B66-DD0945E29672}" presName="rootConnector1" presStyleLbl="asst0" presStyleIdx="0" presStyleCnt="0"/>
      <dgm:spPr/>
      <dgm:t>
        <a:bodyPr/>
        <a:lstStyle/>
        <a:p>
          <a:endParaRPr lang="ru-RU"/>
        </a:p>
      </dgm:t>
    </dgm:pt>
    <dgm:pt modelId="{A1781BF4-B321-4C15-BD63-1046F2D26BFD}" type="pres">
      <dgm:prSet presAssocID="{5FDDBED1-FDF0-48BE-8B66-DD0945E29672}" presName="hierChild2" presStyleCnt="0"/>
      <dgm:spPr/>
    </dgm:pt>
    <dgm:pt modelId="{D835BFC7-C6A5-4AE6-AC80-2E82C45D3B7A}" type="pres">
      <dgm:prSet presAssocID="{880E06C7-97D5-4F1E-A0B8-DB8869DA1BE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31D2C9E-A5B0-4730-8F74-9932854CBE84}" type="pres">
      <dgm:prSet presAssocID="{E94C7B32-CF50-4340-9BED-C3E4603F0BDB}" presName="hierRoot2" presStyleCnt="0">
        <dgm:presLayoutVars>
          <dgm:hierBranch val="init"/>
        </dgm:presLayoutVars>
      </dgm:prSet>
      <dgm:spPr/>
    </dgm:pt>
    <dgm:pt modelId="{1C94002F-5FF1-4075-824A-AF73C8917D6A}" type="pres">
      <dgm:prSet presAssocID="{E94C7B32-CF50-4340-9BED-C3E4603F0BDB}" presName="rootComposite" presStyleCnt="0"/>
      <dgm:spPr/>
    </dgm:pt>
    <dgm:pt modelId="{7BC964E6-A4CD-41BF-8C94-A35CDD920312}" type="pres">
      <dgm:prSet presAssocID="{E94C7B32-CF50-4340-9BED-C3E4603F0BDB}" presName="rootText" presStyleLbl="node2" presStyleIdx="0" presStyleCnt="2" custScaleX="198031" custScaleY="172929" custLinFactNeighborX="-5440" custLinFactNeighborY="-1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F8DDDF-6690-44AC-8989-601A5AF5AF09}" type="pres">
      <dgm:prSet presAssocID="{E94C7B32-CF50-4340-9BED-C3E4603F0BDB}" presName="rootConnector" presStyleLbl="node2" presStyleIdx="0" presStyleCnt="2"/>
      <dgm:spPr/>
      <dgm:t>
        <a:bodyPr/>
        <a:lstStyle/>
        <a:p>
          <a:endParaRPr lang="ru-RU"/>
        </a:p>
      </dgm:t>
    </dgm:pt>
    <dgm:pt modelId="{25F31680-E865-4CB6-B273-96637B8F574D}" type="pres">
      <dgm:prSet presAssocID="{E94C7B32-CF50-4340-9BED-C3E4603F0BDB}" presName="hierChild4" presStyleCnt="0"/>
      <dgm:spPr/>
    </dgm:pt>
    <dgm:pt modelId="{98AE2B22-2B22-4D9C-A5F0-C2ED1B59AB7F}" type="pres">
      <dgm:prSet presAssocID="{E94C7B32-CF50-4340-9BED-C3E4603F0BDB}" presName="hierChild5" presStyleCnt="0"/>
      <dgm:spPr/>
    </dgm:pt>
    <dgm:pt modelId="{F796C604-853E-4BFB-920B-54FF815CF8F3}" type="pres">
      <dgm:prSet presAssocID="{0AD077EA-099C-4794-851B-90237C7E010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CBB07AE-E119-443E-8D7B-4262380FDB39}" type="pres">
      <dgm:prSet presAssocID="{F5AFB8AE-939D-4297-B47D-7223CF3763B4}" presName="hierRoot2" presStyleCnt="0">
        <dgm:presLayoutVars>
          <dgm:hierBranch val="init"/>
        </dgm:presLayoutVars>
      </dgm:prSet>
      <dgm:spPr/>
    </dgm:pt>
    <dgm:pt modelId="{C6997C56-D678-47AE-B7A3-D3E7A9C4600D}" type="pres">
      <dgm:prSet presAssocID="{F5AFB8AE-939D-4297-B47D-7223CF3763B4}" presName="rootComposite" presStyleCnt="0"/>
      <dgm:spPr/>
    </dgm:pt>
    <dgm:pt modelId="{C7AD66D2-C487-4B1B-AB82-429FA2F4C7A5}" type="pres">
      <dgm:prSet presAssocID="{F5AFB8AE-939D-4297-B47D-7223CF3763B4}" presName="rootText" presStyleLbl="node2" presStyleIdx="1" presStyleCnt="2" custScaleX="334558" custScaleY="290882" custLinFactNeighborX="1214" custLinFactNeighborY="3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EA88F-BADC-426B-8E7B-577248B805A0}" type="pres">
      <dgm:prSet presAssocID="{F5AFB8AE-939D-4297-B47D-7223CF3763B4}" presName="rootConnector" presStyleLbl="node2" presStyleIdx="1" presStyleCnt="2"/>
      <dgm:spPr/>
      <dgm:t>
        <a:bodyPr/>
        <a:lstStyle/>
        <a:p>
          <a:endParaRPr lang="ru-RU"/>
        </a:p>
      </dgm:t>
    </dgm:pt>
    <dgm:pt modelId="{361E60E6-C673-45FE-91D2-88F255134072}" type="pres">
      <dgm:prSet presAssocID="{F5AFB8AE-939D-4297-B47D-7223CF3763B4}" presName="hierChild4" presStyleCnt="0"/>
      <dgm:spPr/>
    </dgm:pt>
    <dgm:pt modelId="{F2DF9757-D7AF-43A8-9745-9F09A7F18A3C}" type="pres">
      <dgm:prSet presAssocID="{F5AFB8AE-939D-4297-B47D-7223CF3763B4}" presName="hierChild5" presStyleCnt="0"/>
      <dgm:spPr/>
    </dgm:pt>
    <dgm:pt modelId="{1F4486DD-0C5E-428A-9B74-7A61D4A22E55}" type="pres">
      <dgm:prSet presAssocID="{5FDDBED1-FDF0-48BE-8B66-DD0945E29672}" presName="hierChild3" presStyleCnt="0"/>
      <dgm:spPr/>
    </dgm:pt>
  </dgm:ptLst>
  <dgm:cxnLst>
    <dgm:cxn modelId="{7839471B-3424-40DD-B0A4-64CC92437463}" type="presOf" srcId="{5FDDBED1-FDF0-48BE-8B66-DD0945E29672}" destId="{EE799ABB-21F1-4056-8DC1-8459A2B5EA03}" srcOrd="1" destOrd="0" presId="urn:microsoft.com/office/officeart/2005/8/layout/orgChart1"/>
    <dgm:cxn modelId="{B4C5253E-B072-4BD2-8669-239E023F9C41}" type="presOf" srcId="{5FDDBED1-FDF0-48BE-8B66-DD0945E29672}" destId="{E6EC7A26-FA5C-4424-987E-321C5202F4F8}" srcOrd="0" destOrd="0" presId="urn:microsoft.com/office/officeart/2005/8/layout/orgChart1"/>
    <dgm:cxn modelId="{D1F053DE-A7D0-4717-BB6D-D5427AAA7DC7}" srcId="{5FDDBED1-FDF0-48BE-8B66-DD0945E29672}" destId="{E94C7B32-CF50-4340-9BED-C3E4603F0BDB}" srcOrd="0" destOrd="0" parTransId="{880E06C7-97D5-4F1E-A0B8-DB8869DA1BEF}" sibTransId="{69060462-CF40-4DAC-B4D4-A159AE81CC23}"/>
    <dgm:cxn modelId="{6BD493DB-28E8-4541-8139-9D36690A249E}" srcId="{5FDDBED1-FDF0-48BE-8B66-DD0945E29672}" destId="{F5AFB8AE-939D-4297-B47D-7223CF3763B4}" srcOrd="1" destOrd="0" parTransId="{0AD077EA-099C-4794-851B-90237C7E0100}" sibTransId="{0960A2BE-179C-474E-B21E-900B8D35CE9E}"/>
    <dgm:cxn modelId="{C252559E-2AFD-453E-996A-7FBD1AA0ECB2}" type="presOf" srcId="{880E06C7-97D5-4F1E-A0B8-DB8869DA1BEF}" destId="{D835BFC7-C6A5-4AE6-AC80-2E82C45D3B7A}" srcOrd="0" destOrd="0" presId="urn:microsoft.com/office/officeart/2005/8/layout/orgChart1"/>
    <dgm:cxn modelId="{0CA11250-E7F4-4475-AB42-50E66B2A1F50}" type="presOf" srcId="{0AD077EA-099C-4794-851B-90237C7E0100}" destId="{F796C604-853E-4BFB-920B-54FF815CF8F3}" srcOrd="0" destOrd="0" presId="urn:microsoft.com/office/officeart/2005/8/layout/orgChart1"/>
    <dgm:cxn modelId="{F7B8FC4E-CD1F-45A6-9B28-1ED2D2337F4E}" type="presOf" srcId="{E94C7B32-CF50-4340-9BED-C3E4603F0BDB}" destId="{7BC964E6-A4CD-41BF-8C94-A35CDD920312}" srcOrd="0" destOrd="0" presId="urn:microsoft.com/office/officeart/2005/8/layout/orgChart1"/>
    <dgm:cxn modelId="{DCE731FF-CA26-4DF7-9561-BE74AFFD5E7F}" type="presOf" srcId="{D50CEEBD-B0D9-4611-B11C-DF7505EAECC2}" destId="{F407009D-3969-4C77-BCC6-965D17676938}" srcOrd="0" destOrd="0" presId="urn:microsoft.com/office/officeart/2005/8/layout/orgChart1"/>
    <dgm:cxn modelId="{85EC59E4-DBC4-4C80-9F0A-10B243BFE83F}" type="presOf" srcId="{F5AFB8AE-939D-4297-B47D-7223CF3763B4}" destId="{D83EA88F-BADC-426B-8E7B-577248B805A0}" srcOrd="1" destOrd="0" presId="urn:microsoft.com/office/officeart/2005/8/layout/orgChart1"/>
    <dgm:cxn modelId="{6B57F787-9F8F-432C-95B4-0416EB6B9975}" srcId="{D50CEEBD-B0D9-4611-B11C-DF7505EAECC2}" destId="{5FDDBED1-FDF0-48BE-8B66-DD0945E29672}" srcOrd="0" destOrd="0" parTransId="{F61738A1-35CF-4B49-BDA2-5EA01426C880}" sibTransId="{58D6B514-3FA4-4904-A4DD-7BFB9961006F}"/>
    <dgm:cxn modelId="{12915A09-7F0F-47D2-9056-48F161C0B7AF}" type="presOf" srcId="{F5AFB8AE-939D-4297-B47D-7223CF3763B4}" destId="{C7AD66D2-C487-4B1B-AB82-429FA2F4C7A5}" srcOrd="0" destOrd="0" presId="urn:microsoft.com/office/officeart/2005/8/layout/orgChart1"/>
    <dgm:cxn modelId="{F8CFB5B9-EFD8-436C-9852-B04D53FE6A4A}" type="presOf" srcId="{E94C7B32-CF50-4340-9BED-C3E4603F0BDB}" destId="{ABF8DDDF-6690-44AC-8989-601A5AF5AF09}" srcOrd="1" destOrd="0" presId="urn:microsoft.com/office/officeart/2005/8/layout/orgChart1"/>
    <dgm:cxn modelId="{3FC385DC-9CA9-4894-9B8F-9E9363B0AF00}" type="presParOf" srcId="{F407009D-3969-4C77-BCC6-965D17676938}" destId="{79CC2A03-2B9F-401C-8081-D0A360088F31}" srcOrd="0" destOrd="0" presId="urn:microsoft.com/office/officeart/2005/8/layout/orgChart1"/>
    <dgm:cxn modelId="{04011E46-FD82-4260-9C01-9BC11EAE8143}" type="presParOf" srcId="{79CC2A03-2B9F-401C-8081-D0A360088F31}" destId="{A775CBD6-1C34-4060-9F87-14E7493D08DA}" srcOrd="0" destOrd="0" presId="urn:microsoft.com/office/officeart/2005/8/layout/orgChart1"/>
    <dgm:cxn modelId="{E47574FC-24DB-4264-A3EA-52C08FD34310}" type="presParOf" srcId="{A775CBD6-1C34-4060-9F87-14E7493D08DA}" destId="{E6EC7A26-FA5C-4424-987E-321C5202F4F8}" srcOrd="0" destOrd="0" presId="urn:microsoft.com/office/officeart/2005/8/layout/orgChart1"/>
    <dgm:cxn modelId="{9FA4436B-50A8-4CBE-9846-BE7CB8993872}" type="presParOf" srcId="{A775CBD6-1C34-4060-9F87-14E7493D08DA}" destId="{EE799ABB-21F1-4056-8DC1-8459A2B5EA03}" srcOrd="1" destOrd="0" presId="urn:microsoft.com/office/officeart/2005/8/layout/orgChart1"/>
    <dgm:cxn modelId="{36681079-72C2-45A0-9A05-4D771008975D}" type="presParOf" srcId="{79CC2A03-2B9F-401C-8081-D0A360088F31}" destId="{A1781BF4-B321-4C15-BD63-1046F2D26BFD}" srcOrd="1" destOrd="0" presId="urn:microsoft.com/office/officeart/2005/8/layout/orgChart1"/>
    <dgm:cxn modelId="{807091D2-7546-4727-A585-82ADE8ED2954}" type="presParOf" srcId="{A1781BF4-B321-4C15-BD63-1046F2D26BFD}" destId="{D835BFC7-C6A5-4AE6-AC80-2E82C45D3B7A}" srcOrd="0" destOrd="0" presId="urn:microsoft.com/office/officeart/2005/8/layout/orgChart1"/>
    <dgm:cxn modelId="{F17D2983-F633-45E5-978D-D3DD63203ED2}" type="presParOf" srcId="{A1781BF4-B321-4C15-BD63-1046F2D26BFD}" destId="{B31D2C9E-A5B0-4730-8F74-9932854CBE84}" srcOrd="1" destOrd="0" presId="urn:microsoft.com/office/officeart/2005/8/layout/orgChart1"/>
    <dgm:cxn modelId="{6478713D-710C-4A42-A2E2-7F184B0CF027}" type="presParOf" srcId="{B31D2C9E-A5B0-4730-8F74-9932854CBE84}" destId="{1C94002F-5FF1-4075-824A-AF73C8917D6A}" srcOrd="0" destOrd="0" presId="urn:microsoft.com/office/officeart/2005/8/layout/orgChart1"/>
    <dgm:cxn modelId="{1D90B745-CC73-4B35-B4FC-B3B9B7FFB726}" type="presParOf" srcId="{1C94002F-5FF1-4075-824A-AF73C8917D6A}" destId="{7BC964E6-A4CD-41BF-8C94-A35CDD920312}" srcOrd="0" destOrd="0" presId="urn:microsoft.com/office/officeart/2005/8/layout/orgChart1"/>
    <dgm:cxn modelId="{FC95B1F0-05FE-42AF-BFF6-C95DBE62E3BF}" type="presParOf" srcId="{1C94002F-5FF1-4075-824A-AF73C8917D6A}" destId="{ABF8DDDF-6690-44AC-8989-601A5AF5AF09}" srcOrd="1" destOrd="0" presId="urn:microsoft.com/office/officeart/2005/8/layout/orgChart1"/>
    <dgm:cxn modelId="{90BD885C-3826-4A7C-A64C-4B916D8BBB69}" type="presParOf" srcId="{B31D2C9E-A5B0-4730-8F74-9932854CBE84}" destId="{25F31680-E865-4CB6-B273-96637B8F574D}" srcOrd="1" destOrd="0" presId="urn:microsoft.com/office/officeart/2005/8/layout/orgChart1"/>
    <dgm:cxn modelId="{CF25D540-51D2-40FB-BF1E-4FFACD0F5F58}" type="presParOf" srcId="{B31D2C9E-A5B0-4730-8F74-9932854CBE84}" destId="{98AE2B22-2B22-4D9C-A5F0-C2ED1B59AB7F}" srcOrd="2" destOrd="0" presId="urn:microsoft.com/office/officeart/2005/8/layout/orgChart1"/>
    <dgm:cxn modelId="{5B42F017-AEFC-415E-A920-9CBF3AE9C94C}" type="presParOf" srcId="{A1781BF4-B321-4C15-BD63-1046F2D26BFD}" destId="{F796C604-853E-4BFB-920B-54FF815CF8F3}" srcOrd="2" destOrd="0" presId="urn:microsoft.com/office/officeart/2005/8/layout/orgChart1"/>
    <dgm:cxn modelId="{F5E51E0A-E3DC-4F24-BE30-2802F4A94F6C}" type="presParOf" srcId="{A1781BF4-B321-4C15-BD63-1046F2D26BFD}" destId="{BCBB07AE-E119-443E-8D7B-4262380FDB39}" srcOrd="3" destOrd="0" presId="urn:microsoft.com/office/officeart/2005/8/layout/orgChart1"/>
    <dgm:cxn modelId="{F2A47B0C-D39E-4041-99AC-CE6C9F5D6B04}" type="presParOf" srcId="{BCBB07AE-E119-443E-8D7B-4262380FDB39}" destId="{C6997C56-D678-47AE-B7A3-D3E7A9C4600D}" srcOrd="0" destOrd="0" presId="urn:microsoft.com/office/officeart/2005/8/layout/orgChart1"/>
    <dgm:cxn modelId="{DB63EC90-126A-4945-9A59-02410506A56B}" type="presParOf" srcId="{C6997C56-D678-47AE-B7A3-D3E7A9C4600D}" destId="{C7AD66D2-C487-4B1B-AB82-429FA2F4C7A5}" srcOrd="0" destOrd="0" presId="urn:microsoft.com/office/officeart/2005/8/layout/orgChart1"/>
    <dgm:cxn modelId="{24D945AF-BC43-4E8A-A011-66F01AB962C5}" type="presParOf" srcId="{C6997C56-D678-47AE-B7A3-D3E7A9C4600D}" destId="{D83EA88F-BADC-426B-8E7B-577248B805A0}" srcOrd="1" destOrd="0" presId="urn:microsoft.com/office/officeart/2005/8/layout/orgChart1"/>
    <dgm:cxn modelId="{8B54A880-764F-4A7B-BFAA-6C5E462844CB}" type="presParOf" srcId="{BCBB07AE-E119-443E-8D7B-4262380FDB39}" destId="{361E60E6-C673-45FE-91D2-88F255134072}" srcOrd="1" destOrd="0" presId="urn:microsoft.com/office/officeart/2005/8/layout/orgChart1"/>
    <dgm:cxn modelId="{91B748A3-994A-43E3-8962-8F532BC52626}" type="presParOf" srcId="{BCBB07AE-E119-443E-8D7B-4262380FDB39}" destId="{F2DF9757-D7AF-43A8-9745-9F09A7F18A3C}" srcOrd="2" destOrd="0" presId="urn:microsoft.com/office/officeart/2005/8/layout/orgChart1"/>
    <dgm:cxn modelId="{A526D92B-EBCF-4E45-87E4-D5644D34F914}" type="presParOf" srcId="{79CC2A03-2B9F-401C-8081-D0A360088F31}" destId="{1F4486DD-0C5E-428A-9B74-7A61D4A22E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CEEBD-B0D9-4611-B11C-DF7505EAEC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DBED1-FDF0-48BE-8B66-DD0945E29672}" type="asst">
      <dgm:prSet phldrT="[Текст]" custT="1"/>
      <dgm:spPr>
        <a:xfrm>
          <a:off x="3429" y="0"/>
          <a:ext cx="8069064" cy="1404413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40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Природные ресурсы </a:t>
          </a:r>
        </a:p>
        <a:p>
          <a:endParaRPr lang="ru-RU" sz="4000" b="1" dirty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</dgm:t>
    </dgm:pt>
    <dgm:pt modelId="{F61738A1-35CF-4B49-BDA2-5EA01426C880}" type="parTrans" cxnId="{6B57F787-9F8F-432C-95B4-0416EB6B9975}">
      <dgm:prSet/>
      <dgm:spPr/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8D6B514-3FA4-4904-A4DD-7BFB9961006F}" type="sibTrans" cxnId="{6B57F787-9F8F-432C-95B4-0416EB6B9975}">
      <dgm:prSet/>
      <dgm:spPr/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94C7B32-CF50-4340-9BED-C3E4603F0BDB}">
      <dgm:prSet phldrT="[Текст]" custT="1"/>
      <dgm:spPr>
        <a:xfrm>
          <a:off x="977339" y="1663475"/>
          <a:ext cx="2724205" cy="3067703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b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Доступные или доказанные (реальные запасы)</a:t>
          </a:r>
          <a:endParaRPr lang="ru-RU" sz="3200" b="0" dirty="0">
            <a:solidFill>
              <a:sysClr val="windowText" lastClr="000000">
                <a:lumMod val="95000"/>
                <a:lumOff val="500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80E06C7-97D5-4F1E-A0B8-DB8869DA1BEF}" type="parTrans" cxnId="{D1F053DE-A7D0-4717-BB6D-D5427AAA7DC7}">
      <dgm:prSet/>
      <dgm:spPr>
        <a:xfrm>
          <a:off x="2339442" y="1404413"/>
          <a:ext cx="1698519" cy="259061"/>
        </a:xfrm>
        <a:custGeom>
          <a:avLst/>
          <a:gdLst/>
          <a:ahLst/>
          <a:cxnLst/>
          <a:rect l="0" t="0" r="0" b="0"/>
          <a:pathLst>
            <a:path>
              <a:moveTo>
                <a:pt x="1698519" y="0"/>
              </a:moveTo>
              <a:lnTo>
                <a:pt x="1698519" y="125587"/>
              </a:lnTo>
              <a:lnTo>
                <a:pt x="0" y="125587"/>
              </a:lnTo>
              <a:lnTo>
                <a:pt x="0" y="259061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9060462-CF40-4DAC-B4D4-A159AE81CC23}" type="sibTrans" cxnId="{D1F053DE-A7D0-4717-BB6D-D5427AAA7DC7}">
      <dgm:prSet/>
      <dgm:spPr/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5AFB8AE-939D-4297-B47D-7223CF3763B4}">
      <dgm:prSet custT="1"/>
      <dgm:spPr>
        <a:xfrm>
          <a:off x="4037645" y="1675151"/>
          <a:ext cx="2988356" cy="3006343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b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Потенциальные</a:t>
          </a:r>
        </a:p>
        <a:p>
          <a:r>
            <a:rPr lang="ru-RU" sz="3200" b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или </a:t>
          </a:r>
        </a:p>
        <a:p>
          <a:r>
            <a:rPr lang="ru-RU" sz="3200" b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общие ресурсы</a:t>
          </a:r>
          <a:endParaRPr lang="ru-RU" sz="3200" b="0" dirty="0">
            <a:solidFill>
              <a:sysClr val="windowText" lastClr="000000">
                <a:lumMod val="95000"/>
                <a:lumOff val="500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AD077EA-099C-4794-851B-90237C7E0100}" type="parTrans" cxnId="{6BD493DB-28E8-4541-8139-9D36690A249E}">
      <dgm:prSet/>
      <dgm:spPr>
        <a:xfrm>
          <a:off x="4037961" y="1404413"/>
          <a:ext cx="1493862" cy="270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63"/>
              </a:lnTo>
              <a:lnTo>
                <a:pt x="1493862" y="137263"/>
              </a:lnTo>
              <a:lnTo>
                <a:pt x="1493862" y="270737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960A2BE-179C-474E-B21E-900B8D35CE9E}" type="sibTrans" cxnId="{6BD493DB-28E8-4541-8139-9D36690A249E}">
      <dgm:prSet/>
      <dgm:spPr/>
      <dgm:t>
        <a:bodyPr/>
        <a:lstStyle/>
        <a:p>
          <a:endParaRPr lang="ru-RU"/>
        </a:p>
      </dgm:t>
    </dgm:pt>
    <dgm:pt modelId="{F407009D-3969-4C77-BCC6-965D17676938}" type="pres">
      <dgm:prSet presAssocID="{D50CEEBD-B0D9-4611-B11C-DF7505EAEC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CC2A03-2B9F-401C-8081-D0A360088F31}" type="pres">
      <dgm:prSet presAssocID="{5FDDBED1-FDF0-48BE-8B66-DD0945E29672}" presName="hierRoot1" presStyleCnt="0">
        <dgm:presLayoutVars>
          <dgm:hierBranch val="init"/>
        </dgm:presLayoutVars>
      </dgm:prSet>
      <dgm:spPr/>
    </dgm:pt>
    <dgm:pt modelId="{A775CBD6-1C34-4060-9F87-14E7493D08DA}" type="pres">
      <dgm:prSet presAssocID="{5FDDBED1-FDF0-48BE-8B66-DD0945E29672}" presName="rootComposite1" presStyleCnt="0"/>
      <dgm:spPr/>
    </dgm:pt>
    <dgm:pt modelId="{E6EC7A26-FA5C-4424-987E-321C5202F4F8}" type="pres">
      <dgm:prSet presAssocID="{5FDDBED1-FDF0-48BE-8B66-DD0945E29672}" presName="rootText1" presStyleLbl="node0" presStyleIdx="0" presStyleCnt="1" custScaleX="634769" custScaleY="220962" custLinFactNeighborX="3108" custLinFactNeighborY="-3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799ABB-21F1-4056-8DC1-8459A2B5EA03}" type="pres">
      <dgm:prSet presAssocID="{5FDDBED1-FDF0-48BE-8B66-DD0945E29672}" presName="rootConnector1" presStyleLbl="asst0" presStyleIdx="0" presStyleCnt="0"/>
      <dgm:spPr/>
      <dgm:t>
        <a:bodyPr/>
        <a:lstStyle/>
        <a:p>
          <a:endParaRPr lang="ru-RU"/>
        </a:p>
      </dgm:t>
    </dgm:pt>
    <dgm:pt modelId="{A1781BF4-B321-4C15-BD63-1046F2D26BFD}" type="pres">
      <dgm:prSet presAssocID="{5FDDBED1-FDF0-48BE-8B66-DD0945E29672}" presName="hierChild2" presStyleCnt="0"/>
      <dgm:spPr/>
    </dgm:pt>
    <dgm:pt modelId="{D835BFC7-C6A5-4AE6-AC80-2E82C45D3B7A}" type="pres">
      <dgm:prSet presAssocID="{880E06C7-97D5-4F1E-A0B8-DB8869DA1BE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31D2C9E-A5B0-4730-8F74-9932854CBE84}" type="pres">
      <dgm:prSet presAssocID="{E94C7B32-CF50-4340-9BED-C3E4603F0BDB}" presName="hierRoot2" presStyleCnt="0">
        <dgm:presLayoutVars>
          <dgm:hierBranch val="init"/>
        </dgm:presLayoutVars>
      </dgm:prSet>
      <dgm:spPr/>
    </dgm:pt>
    <dgm:pt modelId="{1C94002F-5FF1-4075-824A-AF73C8917D6A}" type="pres">
      <dgm:prSet presAssocID="{E94C7B32-CF50-4340-9BED-C3E4603F0BDB}" presName="rootComposite" presStyleCnt="0"/>
      <dgm:spPr/>
    </dgm:pt>
    <dgm:pt modelId="{7BC964E6-A4CD-41BF-8C94-A35CDD920312}" type="pres">
      <dgm:prSet presAssocID="{E94C7B32-CF50-4340-9BED-C3E4603F0BDB}" presName="rootText" presStyleLbl="node2" presStyleIdx="0" presStyleCnt="2" custScaleX="214305" custScaleY="482654" custLinFactNeighborX="-5440" custLinFactNeighborY="-1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F8DDDF-6690-44AC-8989-601A5AF5AF09}" type="pres">
      <dgm:prSet presAssocID="{E94C7B32-CF50-4340-9BED-C3E4603F0BDB}" presName="rootConnector" presStyleLbl="node2" presStyleIdx="0" presStyleCnt="2"/>
      <dgm:spPr/>
      <dgm:t>
        <a:bodyPr/>
        <a:lstStyle/>
        <a:p>
          <a:endParaRPr lang="ru-RU"/>
        </a:p>
      </dgm:t>
    </dgm:pt>
    <dgm:pt modelId="{25F31680-E865-4CB6-B273-96637B8F574D}" type="pres">
      <dgm:prSet presAssocID="{E94C7B32-CF50-4340-9BED-C3E4603F0BDB}" presName="hierChild4" presStyleCnt="0"/>
      <dgm:spPr/>
    </dgm:pt>
    <dgm:pt modelId="{98AE2B22-2B22-4D9C-A5F0-C2ED1B59AB7F}" type="pres">
      <dgm:prSet presAssocID="{E94C7B32-CF50-4340-9BED-C3E4603F0BDB}" presName="hierChild5" presStyleCnt="0"/>
      <dgm:spPr/>
    </dgm:pt>
    <dgm:pt modelId="{F796C604-853E-4BFB-920B-54FF815CF8F3}" type="pres">
      <dgm:prSet presAssocID="{0AD077EA-099C-4794-851B-90237C7E010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CBB07AE-E119-443E-8D7B-4262380FDB39}" type="pres">
      <dgm:prSet presAssocID="{F5AFB8AE-939D-4297-B47D-7223CF3763B4}" presName="hierRoot2" presStyleCnt="0">
        <dgm:presLayoutVars>
          <dgm:hierBranch val="init"/>
        </dgm:presLayoutVars>
      </dgm:prSet>
      <dgm:spPr/>
    </dgm:pt>
    <dgm:pt modelId="{C6997C56-D678-47AE-B7A3-D3E7A9C4600D}" type="pres">
      <dgm:prSet presAssocID="{F5AFB8AE-939D-4297-B47D-7223CF3763B4}" presName="rootComposite" presStyleCnt="0"/>
      <dgm:spPr/>
    </dgm:pt>
    <dgm:pt modelId="{C7AD66D2-C487-4B1B-AB82-429FA2F4C7A5}" type="pres">
      <dgm:prSet presAssocID="{F5AFB8AE-939D-4297-B47D-7223CF3763B4}" presName="rootText" presStyleLbl="node2" presStyleIdx="1" presStyleCnt="2" custScaleX="235085" custScaleY="473000" custLinFactNeighborX="-2830" custLinFactNeighborY="5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EA88F-BADC-426B-8E7B-577248B805A0}" type="pres">
      <dgm:prSet presAssocID="{F5AFB8AE-939D-4297-B47D-7223CF3763B4}" presName="rootConnector" presStyleLbl="node2" presStyleIdx="1" presStyleCnt="2"/>
      <dgm:spPr/>
      <dgm:t>
        <a:bodyPr/>
        <a:lstStyle/>
        <a:p>
          <a:endParaRPr lang="ru-RU"/>
        </a:p>
      </dgm:t>
    </dgm:pt>
    <dgm:pt modelId="{361E60E6-C673-45FE-91D2-88F255134072}" type="pres">
      <dgm:prSet presAssocID="{F5AFB8AE-939D-4297-B47D-7223CF3763B4}" presName="hierChild4" presStyleCnt="0"/>
      <dgm:spPr/>
    </dgm:pt>
    <dgm:pt modelId="{F2DF9757-D7AF-43A8-9745-9F09A7F18A3C}" type="pres">
      <dgm:prSet presAssocID="{F5AFB8AE-939D-4297-B47D-7223CF3763B4}" presName="hierChild5" presStyleCnt="0"/>
      <dgm:spPr/>
    </dgm:pt>
    <dgm:pt modelId="{1F4486DD-0C5E-428A-9B74-7A61D4A22E55}" type="pres">
      <dgm:prSet presAssocID="{5FDDBED1-FDF0-48BE-8B66-DD0945E29672}" presName="hierChild3" presStyleCnt="0"/>
      <dgm:spPr/>
    </dgm:pt>
  </dgm:ptLst>
  <dgm:cxnLst>
    <dgm:cxn modelId="{D9CA7E3E-738B-4D9E-82DB-D39FB40E6A89}" type="presOf" srcId="{5FDDBED1-FDF0-48BE-8B66-DD0945E29672}" destId="{E6EC7A26-FA5C-4424-987E-321C5202F4F8}" srcOrd="0" destOrd="0" presId="urn:microsoft.com/office/officeart/2005/8/layout/orgChart1"/>
    <dgm:cxn modelId="{6BD493DB-28E8-4541-8139-9D36690A249E}" srcId="{5FDDBED1-FDF0-48BE-8B66-DD0945E29672}" destId="{F5AFB8AE-939D-4297-B47D-7223CF3763B4}" srcOrd="1" destOrd="0" parTransId="{0AD077EA-099C-4794-851B-90237C7E0100}" sibTransId="{0960A2BE-179C-474E-B21E-900B8D35CE9E}"/>
    <dgm:cxn modelId="{2AF67D81-B094-4E36-8D08-4140C8EE542D}" type="presOf" srcId="{D50CEEBD-B0D9-4611-B11C-DF7505EAECC2}" destId="{F407009D-3969-4C77-BCC6-965D17676938}" srcOrd="0" destOrd="0" presId="urn:microsoft.com/office/officeart/2005/8/layout/orgChart1"/>
    <dgm:cxn modelId="{18420984-225A-4513-8742-54C7FBDCB31C}" type="presOf" srcId="{880E06C7-97D5-4F1E-A0B8-DB8869DA1BEF}" destId="{D835BFC7-C6A5-4AE6-AC80-2E82C45D3B7A}" srcOrd="0" destOrd="0" presId="urn:microsoft.com/office/officeart/2005/8/layout/orgChart1"/>
    <dgm:cxn modelId="{34F7C8BC-E909-4AD2-9EB5-971710C69697}" type="presOf" srcId="{E94C7B32-CF50-4340-9BED-C3E4603F0BDB}" destId="{7BC964E6-A4CD-41BF-8C94-A35CDD920312}" srcOrd="0" destOrd="0" presId="urn:microsoft.com/office/officeart/2005/8/layout/orgChart1"/>
    <dgm:cxn modelId="{A1C3F2C7-0057-49BB-A9E5-478DE63C9E1A}" type="presOf" srcId="{E94C7B32-CF50-4340-9BED-C3E4603F0BDB}" destId="{ABF8DDDF-6690-44AC-8989-601A5AF5AF09}" srcOrd="1" destOrd="0" presId="urn:microsoft.com/office/officeart/2005/8/layout/orgChart1"/>
    <dgm:cxn modelId="{D6EB83C9-9B0A-4C5E-A00B-942777BD7922}" type="presOf" srcId="{0AD077EA-099C-4794-851B-90237C7E0100}" destId="{F796C604-853E-4BFB-920B-54FF815CF8F3}" srcOrd="0" destOrd="0" presId="urn:microsoft.com/office/officeart/2005/8/layout/orgChart1"/>
    <dgm:cxn modelId="{D1F053DE-A7D0-4717-BB6D-D5427AAA7DC7}" srcId="{5FDDBED1-FDF0-48BE-8B66-DD0945E29672}" destId="{E94C7B32-CF50-4340-9BED-C3E4603F0BDB}" srcOrd="0" destOrd="0" parTransId="{880E06C7-97D5-4F1E-A0B8-DB8869DA1BEF}" sibTransId="{69060462-CF40-4DAC-B4D4-A159AE81CC23}"/>
    <dgm:cxn modelId="{9915AADF-5D7E-4165-9044-88F93F711D53}" type="presOf" srcId="{5FDDBED1-FDF0-48BE-8B66-DD0945E29672}" destId="{EE799ABB-21F1-4056-8DC1-8459A2B5EA03}" srcOrd="1" destOrd="0" presId="urn:microsoft.com/office/officeart/2005/8/layout/orgChart1"/>
    <dgm:cxn modelId="{5F0BAA11-6073-45E3-981F-04244F1CA000}" type="presOf" srcId="{F5AFB8AE-939D-4297-B47D-7223CF3763B4}" destId="{D83EA88F-BADC-426B-8E7B-577248B805A0}" srcOrd="1" destOrd="0" presId="urn:microsoft.com/office/officeart/2005/8/layout/orgChart1"/>
    <dgm:cxn modelId="{6B57F787-9F8F-432C-95B4-0416EB6B9975}" srcId="{D50CEEBD-B0D9-4611-B11C-DF7505EAECC2}" destId="{5FDDBED1-FDF0-48BE-8B66-DD0945E29672}" srcOrd="0" destOrd="0" parTransId="{F61738A1-35CF-4B49-BDA2-5EA01426C880}" sibTransId="{58D6B514-3FA4-4904-A4DD-7BFB9961006F}"/>
    <dgm:cxn modelId="{DA77BC07-3099-48ED-A524-826B52DA4F0E}" type="presOf" srcId="{F5AFB8AE-939D-4297-B47D-7223CF3763B4}" destId="{C7AD66D2-C487-4B1B-AB82-429FA2F4C7A5}" srcOrd="0" destOrd="0" presId="urn:microsoft.com/office/officeart/2005/8/layout/orgChart1"/>
    <dgm:cxn modelId="{AA01AA9F-F7EA-4EAD-B894-E38C477EF898}" type="presParOf" srcId="{F407009D-3969-4C77-BCC6-965D17676938}" destId="{79CC2A03-2B9F-401C-8081-D0A360088F31}" srcOrd="0" destOrd="0" presId="urn:microsoft.com/office/officeart/2005/8/layout/orgChart1"/>
    <dgm:cxn modelId="{0410BB21-BEC7-4C71-A8E1-48D056607B82}" type="presParOf" srcId="{79CC2A03-2B9F-401C-8081-D0A360088F31}" destId="{A775CBD6-1C34-4060-9F87-14E7493D08DA}" srcOrd="0" destOrd="0" presId="urn:microsoft.com/office/officeart/2005/8/layout/orgChart1"/>
    <dgm:cxn modelId="{ED23D25C-D9AC-433E-B7E8-E3E06C612392}" type="presParOf" srcId="{A775CBD6-1C34-4060-9F87-14E7493D08DA}" destId="{E6EC7A26-FA5C-4424-987E-321C5202F4F8}" srcOrd="0" destOrd="0" presId="urn:microsoft.com/office/officeart/2005/8/layout/orgChart1"/>
    <dgm:cxn modelId="{D7734DFD-7F5F-491C-8E35-53EFAD8D1FD7}" type="presParOf" srcId="{A775CBD6-1C34-4060-9F87-14E7493D08DA}" destId="{EE799ABB-21F1-4056-8DC1-8459A2B5EA03}" srcOrd="1" destOrd="0" presId="urn:microsoft.com/office/officeart/2005/8/layout/orgChart1"/>
    <dgm:cxn modelId="{5BD909FF-6F90-4988-A33F-5E3D64880B8C}" type="presParOf" srcId="{79CC2A03-2B9F-401C-8081-D0A360088F31}" destId="{A1781BF4-B321-4C15-BD63-1046F2D26BFD}" srcOrd="1" destOrd="0" presId="urn:microsoft.com/office/officeart/2005/8/layout/orgChart1"/>
    <dgm:cxn modelId="{DE91B9C3-2285-4103-B4F7-DED5AE18753C}" type="presParOf" srcId="{A1781BF4-B321-4C15-BD63-1046F2D26BFD}" destId="{D835BFC7-C6A5-4AE6-AC80-2E82C45D3B7A}" srcOrd="0" destOrd="0" presId="urn:microsoft.com/office/officeart/2005/8/layout/orgChart1"/>
    <dgm:cxn modelId="{12AE616C-2F08-482C-AC42-895C3B053A89}" type="presParOf" srcId="{A1781BF4-B321-4C15-BD63-1046F2D26BFD}" destId="{B31D2C9E-A5B0-4730-8F74-9932854CBE84}" srcOrd="1" destOrd="0" presId="urn:microsoft.com/office/officeart/2005/8/layout/orgChart1"/>
    <dgm:cxn modelId="{0D604811-EB76-48C3-BEF1-8F160C92B634}" type="presParOf" srcId="{B31D2C9E-A5B0-4730-8F74-9932854CBE84}" destId="{1C94002F-5FF1-4075-824A-AF73C8917D6A}" srcOrd="0" destOrd="0" presId="urn:microsoft.com/office/officeart/2005/8/layout/orgChart1"/>
    <dgm:cxn modelId="{0DAEAE69-7C71-4DCD-A01A-80A3D6A72933}" type="presParOf" srcId="{1C94002F-5FF1-4075-824A-AF73C8917D6A}" destId="{7BC964E6-A4CD-41BF-8C94-A35CDD920312}" srcOrd="0" destOrd="0" presId="urn:microsoft.com/office/officeart/2005/8/layout/orgChart1"/>
    <dgm:cxn modelId="{0708BF73-19B1-495C-ABA4-E50E4DA1D72F}" type="presParOf" srcId="{1C94002F-5FF1-4075-824A-AF73C8917D6A}" destId="{ABF8DDDF-6690-44AC-8989-601A5AF5AF09}" srcOrd="1" destOrd="0" presId="urn:microsoft.com/office/officeart/2005/8/layout/orgChart1"/>
    <dgm:cxn modelId="{A512D186-43EE-4337-A78B-DA2BF2130C43}" type="presParOf" srcId="{B31D2C9E-A5B0-4730-8F74-9932854CBE84}" destId="{25F31680-E865-4CB6-B273-96637B8F574D}" srcOrd="1" destOrd="0" presId="urn:microsoft.com/office/officeart/2005/8/layout/orgChart1"/>
    <dgm:cxn modelId="{1B771E6A-64D6-469E-97B7-79DA80A53A3A}" type="presParOf" srcId="{B31D2C9E-A5B0-4730-8F74-9932854CBE84}" destId="{98AE2B22-2B22-4D9C-A5F0-C2ED1B59AB7F}" srcOrd="2" destOrd="0" presId="urn:microsoft.com/office/officeart/2005/8/layout/orgChart1"/>
    <dgm:cxn modelId="{C3ED0977-D740-4786-AB5A-D5B1107D4ABC}" type="presParOf" srcId="{A1781BF4-B321-4C15-BD63-1046F2D26BFD}" destId="{F796C604-853E-4BFB-920B-54FF815CF8F3}" srcOrd="2" destOrd="0" presId="urn:microsoft.com/office/officeart/2005/8/layout/orgChart1"/>
    <dgm:cxn modelId="{C11F135E-A92E-42C7-A45A-14C2256DFBE8}" type="presParOf" srcId="{A1781BF4-B321-4C15-BD63-1046F2D26BFD}" destId="{BCBB07AE-E119-443E-8D7B-4262380FDB39}" srcOrd="3" destOrd="0" presId="urn:microsoft.com/office/officeart/2005/8/layout/orgChart1"/>
    <dgm:cxn modelId="{AFA7F8CC-060B-4AB4-9812-C4586A61CD8D}" type="presParOf" srcId="{BCBB07AE-E119-443E-8D7B-4262380FDB39}" destId="{C6997C56-D678-47AE-B7A3-D3E7A9C4600D}" srcOrd="0" destOrd="0" presId="urn:microsoft.com/office/officeart/2005/8/layout/orgChart1"/>
    <dgm:cxn modelId="{C8228F27-0E72-4B33-AF56-6FA8F33CB820}" type="presParOf" srcId="{C6997C56-D678-47AE-B7A3-D3E7A9C4600D}" destId="{C7AD66D2-C487-4B1B-AB82-429FA2F4C7A5}" srcOrd="0" destOrd="0" presId="urn:microsoft.com/office/officeart/2005/8/layout/orgChart1"/>
    <dgm:cxn modelId="{CBD0BBB8-565C-4BB0-BE96-6AC1B3D2DD22}" type="presParOf" srcId="{C6997C56-D678-47AE-B7A3-D3E7A9C4600D}" destId="{D83EA88F-BADC-426B-8E7B-577248B805A0}" srcOrd="1" destOrd="0" presId="urn:microsoft.com/office/officeart/2005/8/layout/orgChart1"/>
    <dgm:cxn modelId="{01CFEFD1-7700-4402-A0C7-2E2CE8E87479}" type="presParOf" srcId="{BCBB07AE-E119-443E-8D7B-4262380FDB39}" destId="{361E60E6-C673-45FE-91D2-88F255134072}" srcOrd="1" destOrd="0" presId="urn:microsoft.com/office/officeart/2005/8/layout/orgChart1"/>
    <dgm:cxn modelId="{BA734E9E-BD26-493B-9D87-46F3264B9A0A}" type="presParOf" srcId="{BCBB07AE-E119-443E-8D7B-4262380FDB39}" destId="{F2DF9757-D7AF-43A8-9745-9F09A7F18A3C}" srcOrd="2" destOrd="0" presId="urn:microsoft.com/office/officeart/2005/8/layout/orgChart1"/>
    <dgm:cxn modelId="{1BEEBBB6-1071-4997-9367-D3D952346DDA}" type="presParOf" srcId="{79CC2A03-2B9F-401C-8081-D0A360088F31}" destId="{1F4486DD-0C5E-428A-9B74-7A61D4A22E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CEEBD-B0D9-4611-B11C-DF7505EAEC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DBED1-FDF0-48BE-8B66-DD0945E29672}" type="asst">
      <dgm:prSet phldrT="[Текст]" custT="1"/>
      <dgm:spPr>
        <a:xfrm>
          <a:off x="0" y="0"/>
          <a:ext cx="8069064" cy="1116383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40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Классификация природных ресурсов</a:t>
          </a:r>
          <a:endParaRPr lang="ru-RU" sz="4000" b="1" dirty="0">
            <a:solidFill>
              <a:sysClr val="windowText" lastClr="000000">
                <a:lumMod val="95000"/>
                <a:lumOff val="500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61738A1-35CF-4B49-BDA2-5EA01426C880}" type="parTrans" cxnId="{6B57F787-9F8F-432C-95B4-0416EB6B9975}">
      <dgm:prSet/>
      <dgm:spPr/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8D6B514-3FA4-4904-A4DD-7BFB9961006F}" type="sibTrans" cxnId="{6B57F787-9F8F-432C-95B4-0416EB6B9975}">
      <dgm:prSet/>
      <dgm:spPr/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94C7B32-CF50-4340-9BED-C3E4603F0BDB}">
      <dgm:prSet phldrT="[Текст]" custT="1"/>
      <dgm:spPr>
        <a:xfrm>
          <a:off x="401272" y="1584178"/>
          <a:ext cx="2192953" cy="3268798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endParaRPr lang="ru-RU" sz="1400" b="1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  <a:p>
          <a:pPr algn="l"/>
          <a:endParaRPr lang="ru-RU" sz="1800" b="1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  <a:p>
          <a:pPr algn="l"/>
          <a:r>
            <a:rPr lang="ru-RU" sz="18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По происхождению</a:t>
          </a:r>
        </a:p>
        <a:p>
          <a:pPr algn="l"/>
          <a:r>
            <a:rPr lang="ru-RU" sz="14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1 </a:t>
          </a:r>
          <a:r>
            <a:rPr lang="ru-RU" sz="1400" b="1" u="sng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ресурсы   природных компонентов: </a:t>
          </a:r>
          <a:r>
            <a:rPr lang="ru-RU" sz="1200" b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1.минеральные, 2.климатические, 3.водные, 4.растительные, 5.земельные,6.почвенные, 7. ресурсы животного мира</a:t>
          </a:r>
        </a:p>
        <a:p>
          <a:pPr algn="l"/>
          <a:r>
            <a:rPr lang="ru-RU" sz="1400" b="1" u="sng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2 ресурсы природно-территориальных комплексов:</a:t>
          </a:r>
        </a:p>
        <a:p>
          <a:r>
            <a:rPr lang="ru-RU" sz="1400" b="0" u="none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1</a:t>
          </a:r>
          <a:r>
            <a:rPr lang="ru-RU" sz="1200" b="0" u="none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. горно-промышленные, 2. сельско- хозяйственные, 3. водохозяйственные, 4. лесохозяйственные, 5. селитебные,6.рекреационные</a:t>
          </a:r>
        </a:p>
        <a:p>
          <a:pPr algn="l"/>
          <a:endParaRPr lang="ru-RU" sz="1400" b="1" u="sng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  <a:p>
          <a:pPr algn="l"/>
          <a:endParaRPr lang="ru-RU" sz="1400" b="1" u="sng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</dgm:t>
    </dgm:pt>
    <dgm:pt modelId="{880E06C7-97D5-4F1E-A0B8-DB8869DA1BEF}" type="parTrans" cxnId="{D1F053DE-A7D0-4717-BB6D-D5427AAA7DC7}">
      <dgm:prSet/>
      <dgm:spPr>
        <a:xfrm>
          <a:off x="1497748" y="1116383"/>
          <a:ext cx="2536783" cy="467795"/>
        </a:xfrm>
        <a:custGeom>
          <a:avLst/>
          <a:gdLst/>
          <a:ahLst/>
          <a:cxnLst/>
          <a:rect l="0" t="0" r="0" b="0"/>
          <a:pathLst>
            <a:path>
              <a:moveTo>
                <a:pt x="2536783" y="0"/>
              </a:moveTo>
              <a:lnTo>
                <a:pt x="2536783" y="334321"/>
              </a:lnTo>
              <a:lnTo>
                <a:pt x="0" y="334321"/>
              </a:lnTo>
              <a:lnTo>
                <a:pt x="0" y="467795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9060462-CF40-4DAC-B4D4-A159AE81CC23}" type="sibTrans" cxnId="{D1F053DE-A7D0-4717-BB6D-D5427AAA7DC7}">
      <dgm:prSet/>
      <dgm:spPr/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38C8F0E-8292-4AA3-83F8-28F59E2A958D}">
      <dgm:prSet phldrT="[Текст]" custT="1"/>
      <dgm:spPr>
        <a:xfrm>
          <a:off x="2816745" y="1582869"/>
          <a:ext cx="2049017" cy="3268798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По видам хозяйственного использования: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 1 </a:t>
          </a:r>
          <a:r>
            <a:rPr lang="ru-RU" sz="1400" b="1" u="sng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ресурсы промышленного производства;</a:t>
          </a:r>
        </a:p>
        <a:p>
          <a:r>
            <a:rPr lang="ru-RU" sz="14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2  </a:t>
          </a:r>
          <a:r>
            <a:rPr lang="ru-RU" sz="1400" b="1" i="0" u="sng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ресурсы 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сельскохозяйственного производства;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3 </a:t>
          </a:r>
          <a:r>
            <a:rPr lang="ru-RU" sz="1400" b="1" u="sng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ресурсы непроизводственной сферы/ потребления</a:t>
          </a:r>
        </a:p>
      </dgm:t>
    </dgm:pt>
    <dgm:pt modelId="{A515CC9C-1A87-48D3-B716-2EC3F1130065}" type="parTrans" cxnId="{768FF498-0040-4377-BEB9-009943EAD443}">
      <dgm:prSet/>
      <dgm:spPr>
        <a:xfrm>
          <a:off x="3841254" y="1116383"/>
          <a:ext cx="193278" cy="466486"/>
        </a:xfrm>
        <a:custGeom>
          <a:avLst/>
          <a:gdLst/>
          <a:ahLst/>
          <a:cxnLst/>
          <a:rect l="0" t="0" r="0" b="0"/>
          <a:pathLst>
            <a:path>
              <a:moveTo>
                <a:pt x="193278" y="0"/>
              </a:moveTo>
              <a:lnTo>
                <a:pt x="193278" y="333012"/>
              </a:lnTo>
              <a:lnTo>
                <a:pt x="0" y="333012"/>
              </a:lnTo>
              <a:lnTo>
                <a:pt x="0" y="466486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BACA1F6-6717-4F4D-830C-87A499B886EF}" type="sibTrans" cxnId="{768FF498-0040-4377-BEB9-009943EAD443}">
      <dgm:prSet/>
      <dgm:spPr/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66F2301-B65F-4C9E-A78E-D9A6CB673085}">
      <dgm:prSet phldrT="[Текст]" custT="1"/>
      <dgm:spPr>
        <a:xfrm>
          <a:off x="5153799" y="1656184"/>
          <a:ext cx="2582938" cy="3237883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1600" b="1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200" b="1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По признаку </a:t>
          </a:r>
          <a:r>
            <a:rPr lang="ru-RU" sz="1600" b="1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исчерпаемости</a:t>
          </a:r>
          <a:r>
            <a:rPr lang="ru-RU" sz="16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1</a:t>
          </a:r>
          <a:r>
            <a:rPr lang="ru-RU" sz="1400" b="1" u="sng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. </a:t>
          </a:r>
          <a:r>
            <a:rPr lang="ru-RU" sz="1400" b="1" u="sng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Исчерпаемые</a:t>
          </a:r>
          <a:r>
            <a:rPr lang="ru-RU" sz="1400" b="1" u="sng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 ресурсы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14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- </a:t>
          </a:r>
          <a:r>
            <a:rPr lang="ru-RU" sz="1400" b="1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невозобновляемые</a:t>
          </a:r>
          <a:r>
            <a:rPr lang="ru-RU" sz="14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 ресурсы </a:t>
          </a:r>
          <a:r>
            <a:rPr lang="ru-RU" sz="1200" b="0" u="none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(минеральные и земельные ресурсы);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1400" b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- </a:t>
          </a:r>
          <a:r>
            <a:rPr lang="ru-RU" sz="14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возобновляемые ресурсы </a:t>
          </a:r>
          <a:r>
            <a:rPr lang="ru-RU" sz="1200" b="0" u="none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(ресурсы растительного и животного мира);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1400" b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- </a:t>
          </a:r>
          <a:r>
            <a:rPr lang="ru-RU" sz="1400" b="1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относительно (не полностью) возобновляемые</a:t>
          </a:r>
          <a:r>
            <a:rPr lang="ru-RU" sz="1400" b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</a:t>
          </a:r>
          <a:r>
            <a:rPr lang="ru-RU" sz="1200" b="0" u="none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продуктивные пахотно-пригодные почвы, леса с древостоями спелого возраста, водные ресурсы в региональном аспекте)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u="sng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2. Неисчерпаемые ресурсы </a:t>
          </a:r>
          <a:r>
            <a:rPr lang="ru-RU" sz="1200" b="0" u="none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(климатические </a:t>
          </a:r>
          <a:r>
            <a:rPr lang="ru-RU" sz="1200" b="0" u="none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ресурсы,водные</a:t>
          </a:r>
          <a:r>
            <a:rPr lang="ru-RU" sz="1200" b="0" u="none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 ресурсы планеты )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400" b="0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400" b="1" dirty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</dgm:t>
    </dgm:pt>
    <dgm:pt modelId="{F3A199ED-E241-4EFF-AB49-06873B10A85F}" type="sibTrans" cxnId="{D4A4C668-00F2-4D27-812B-4F99A2910CD4}">
      <dgm:prSet/>
      <dgm:spPr/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2CA08AD-B659-4844-B1AA-3590EAD159BE}" type="parTrans" cxnId="{D4A4C668-00F2-4D27-812B-4F99A2910CD4}">
      <dgm:prSet/>
      <dgm:spPr>
        <a:xfrm>
          <a:off x="4034532" y="1116383"/>
          <a:ext cx="2410736" cy="539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327"/>
              </a:lnTo>
              <a:lnTo>
                <a:pt x="2410736" y="406327"/>
              </a:lnTo>
              <a:lnTo>
                <a:pt x="2410736" y="539801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407009D-3969-4C77-BCC6-965D17676938}" type="pres">
      <dgm:prSet presAssocID="{D50CEEBD-B0D9-4611-B11C-DF7505EAEC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CC2A03-2B9F-401C-8081-D0A360088F31}" type="pres">
      <dgm:prSet presAssocID="{5FDDBED1-FDF0-48BE-8B66-DD0945E29672}" presName="hierRoot1" presStyleCnt="0">
        <dgm:presLayoutVars>
          <dgm:hierBranch val="init"/>
        </dgm:presLayoutVars>
      </dgm:prSet>
      <dgm:spPr/>
    </dgm:pt>
    <dgm:pt modelId="{A775CBD6-1C34-4060-9F87-14E7493D08DA}" type="pres">
      <dgm:prSet presAssocID="{5FDDBED1-FDF0-48BE-8B66-DD0945E29672}" presName="rootComposite1" presStyleCnt="0"/>
      <dgm:spPr/>
    </dgm:pt>
    <dgm:pt modelId="{E6EC7A26-FA5C-4424-987E-321C5202F4F8}" type="pres">
      <dgm:prSet presAssocID="{5FDDBED1-FDF0-48BE-8B66-DD0945E29672}" presName="rootText1" presStyleLbl="node0" presStyleIdx="0" presStyleCnt="1" custScaleX="634769" custScaleY="175645" custLinFactY="-200000" custLinFactNeighborX="-16225" custLinFactNeighborY="-296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799ABB-21F1-4056-8DC1-8459A2B5EA03}" type="pres">
      <dgm:prSet presAssocID="{5FDDBED1-FDF0-48BE-8B66-DD0945E29672}" presName="rootConnector1" presStyleLbl="asst0" presStyleIdx="0" presStyleCnt="0"/>
      <dgm:spPr/>
      <dgm:t>
        <a:bodyPr/>
        <a:lstStyle/>
        <a:p>
          <a:endParaRPr lang="ru-RU"/>
        </a:p>
      </dgm:t>
    </dgm:pt>
    <dgm:pt modelId="{A1781BF4-B321-4C15-BD63-1046F2D26BFD}" type="pres">
      <dgm:prSet presAssocID="{5FDDBED1-FDF0-48BE-8B66-DD0945E29672}" presName="hierChild2" presStyleCnt="0"/>
      <dgm:spPr/>
    </dgm:pt>
    <dgm:pt modelId="{D835BFC7-C6A5-4AE6-AC80-2E82C45D3B7A}" type="pres">
      <dgm:prSet presAssocID="{880E06C7-97D5-4F1E-A0B8-DB8869DA1BE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31D2C9E-A5B0-4730-8F74-9932854CBE84}" type="pres">
      <dgm:prSet presAssocID="{E94C7B32-CF50-4340-9BED-C3E4603F0BDB}" presName="hierRoot2" presStyleCnt="0">
        <dgm:presLayoutVars>
          <dgm:hierBranch val="init"/>
        </dgm:presLayoutVars>
      </dgm:prSet>
      <dgm:spPr/>
    </dgm:pt>
    <dgm:pt modelId="{1C94002F-5FF1-4075-824A-AF73C8917D6A}" type="pres">
      <dgm:prSet presAssocID="{E94C7B32-CF50-4340-9BED-C3E4603F0BDB}" presName="rootComposite" presStyleCnt="0"/>
      <dgm:spPr/>
    </dgm:pt>
    <dgm:pt modelId="{7BC964E6-A4CD-41BF-8C94-A35CDD920312}" type="pres">
      <dgm:prSet presAssocID="{E94C7B32-CF50-4340-9BED-C3E4603F0BDB}" presName="rootText" presStyleLbl="node2" presStyleIdx="0" presStyleCnt="3" custScaleX="172513" custScaleY="514293" custLinFactNeighborX="3495" custLinFactNeighborY="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F8DDDF-6690-44AC-8989-601A5AF5AF09}" type="pres">
      <dgm:prSet presAssocID="{E94C7B32-CF50-4340-9BED-C3E4603F0BDB}" presName="rootConnector" presStyleLbl="node2" presStyleIdx="0" presStyleCnt="3"/>
      <dgm:spPr/>
      <dgm:t>
        <a:bodyPr/>
        <a:lstStyle/>
        <a:p>
          <a:endParaRPr lang="ru-RU"/>
        </a:p>
      </dgm:t>
    </dgm:pt>
    <dgm:pt modelId="{25F31680-E865-4CB6-B273-96637B8F574D}" type="pres">
      <dgm:prSet presAssocID="{E94C7B32-CF50-4340-9BED-C3E4603F0BDB}" presName="hierChild4" presStyleCnt="0"/>
      <dgm:spPr/>
    </dgm:pt>
    <dgm:pt modelId="{98AE2B22-2B22-4D9C-A5F0-C2ED1B59AB7F}" type="pres">
      <dgm:prSet presAssocID="{E94C7B32-CF50-4340-9BED-C3E4603F0BDB}" presName="hierChild5" presStyleCnt="0"/>
      <dgm:spPr/>
    </dgm:pt>
    <dgm:pt modelId="{45D1C763-FC52-4780-B5DD-CAE019B99A4A}" type="pres">
      <dgm:prSet presAssocID="{A515CC9C-1A87-48D3-B716-2EC3F113006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A3DC97E-0455-4535-AB15-DF5C5801B088}" type="pres">
      <dgm:prSet presAssocID="{538C8F0E-8292-4AA3-83F8-28F59E2A958D}" presName="hierRoot2" presStyleCnt="0">
        <dgm:presLayoutVars>
          <dgm:hierBranch val="init"/>
        </dgm:presLayoutVars>
      </dgm:prSet>
      <dgm:spPr/>
    </dgm:pt>
    <dgm:pt modelId="{9BE5EEC0-B69B-46C5-9B7B-BB53DA1C551D}" type="pres">
      <dgm:prSet presAssocID="{538C8F0E-8292-4AA3-83F8-28F59E2A958D}" presName="rootComposite" presStyleCnt="0"/>
      <dgm:spPr/>
    </dgm:pt>
    <dgm:pt modelId="{76E13363-C1ED-4916-B4C1-DC1BD3C95EA2}" type="pres">
      <dgm:prSet presAssocID="{538C8F0E-8292-4AA3-83F8-28F59E2A958D}" presName="rootText" presStyleLbl="node2" presStyleIdx="1" presStyleCnt="3" custScaleX="161190" custScaleY="514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5E16A-7BD8-453D-9F54-DD7B43ADE5D6}" type="pres">
      <dgm:prSet presAssocID="{538C8F0E-8292-4AA3-83F8-28F59E2A958D}" presName="rootConnector" presStyleLbl="node2" presStyleIdx="1" presStyleCnt="3"/>
      <dgm:spPr/>
      <dgm:t>
        <a:bodyPr/>
        <a:lstStyle/>
        <a:p>
          <a:endParaRPr lang="ru-RU"/>
        </a:p>
      </dgm:t>
    </dgm:pt>
    <dgm:pt modelId="{F40DF57E-A3A0-4F7E-A972-05213570FBF0}" type="pres">
      <dgm:prSet presAssocID="{538C8F0E-8292-4AA3-83F8-28F59E2A958D}" presName="hierChild4" presStyleCnt="0"/>
      <dgm:spPr/>
    </dgm:pt>
    <dgm:pt modelId="{04E1B684-1F2E-473F-B2C9-ACA4FD9523A2}" type="pres">
      <dgm:prSet presAssocID="{538C8F0E-8292-4AA3-83F8-28F59E2A958D}" presName="hierChild5" presStyleCnt="0"/>
      <dgm:spPr/>
    </dgm:pt>
    <dgm:pt modelId="{F4B2082E-ECE1-41B8-9829-0C601A6F8BC4}" type="pres">
      <dgm:prSet presAssocID="{82CA08AD-B659-4844-B1AA-3590EAD159B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07BBD29-0AA1-4E6D-8448-89B26144C623}" type="pres">
      <dgm:prSet presAssocID="{C66F2301-B65F-4C9E-A78E-D9A6CB673085}" presName="hierRoot2" presStyleCnt="0">
        <dgm:presLayoutVars>
          <dgm:hierBranch val="init"/>
        </dgm:presLayoutVars>
      </dgm:prSet>
      <dgm:spPr/>
    </dgm:pt>
    <dgm:pt modelId="{D1930C90-5C84-4BDE-B86D-13141DDA92FE}" type="pres">
      <dgm:prSet presAssocID="{C66F2301-B65F-4C9E-A78E-D9A6CB673085}" presName="rootComposite" presStyleCnt="0"/>
      <dgm:spPr/>
    </dgm:pt>
    <dgm:pt modelId="{5A199E78-19AA-4E81-A62A-BA00781738A5}" type="pres">
      <dgm:prSet presAssocID="{C66F2301-B65F-4C9E-A78E-D9A6CB673085}" presName="rootText" presStyleLbl="node2" presStyleIdx="2" presStyleCnt="3" custScaleX="203192" custScaleY="509429" custLinFactNeighborX="1659" custLinFactNeighborY="11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9F03E9-F976-405C-88B9-FD6F6B47C50B}" type="pres">
      <dgm:prSet presAssocID="{C66F2301-B65F-4C9E-A78E-D9A6CB673085}" presName="rootConnector" presStyleLbl="node2" presStyleIdx="2" presStyleCnt="3"/>
      <dgm:spPr/>
      <dgm:t>
        <a:bodyPr/>
        <a:lstStyle/>
        <a:p>
          <a:endParaRPr lang="ru-RU"/>
        </a:p>
      </dgm:t>
    </dgm:pt>
    <dgm:pt modelId="{0D159982-8A83-43EA-8030-D814A7D720D8}" type="pres">
      <dgm:prSet presAssocID="{C66F2301-B65F-4C9E-A78E-D9A6CB673085}" presName="hierChild4" presStyleCnt="0"/>
      <dgm:spPr/>
    </dgm:pt>
    <dgm:pt modelId="{B8606D46-1D71-4809-9BC3-1332F6548805}" type="pres">
      <dgm:prSet presAssocID="{C66F2301-B65F-4C9E-A78E-D9A6CB673085}" presName="hierChild5" presStyleCnt="0"/>
      <dgm:spPr/>
    </dgm:pt>
    <dgm:pt modelId="{1F4486DD-0C5E-428A-9B74-7A61D4A22E55}" type="pres">
      <dgm:prSet presAssocID="{5FDDBED1-FDF0-48BE-8B66-DD0945E29672}" presName="hierChild3" presStyleCnt="0"/>
      <dgm:spPr/>
    </dgm:pt>
  </dgm:ptLst>
  <dgm:cxnLst>
    <dgm:cxn modelId="{87F194D4-7F67-4DA1-8633-03E2DBD4376B}" type="presOf" srcId="{C66F2301-B65F-4C9E-A78E-D9A6CB673085}" destId="{349F03E9-F976-405C-88B9-FD6F6B47C50B}" srcOrd="1" destOrd="0" presId="urn:microsoft.com/office/officeart/2005/8/layout/orgChart1"/>
    <dgm:cxn modelId="{8F4BCB12-0E20-4355-8F24-DE080F0E9AE1}" type="presOf" srcId="{C66F2301-B65F-4C9E-A78E-D9A6CB673085}" destId="{5A199E78-19AA-4E81-A62A-BA00781738A5}" srcOrd="0" destOrd="0" presId="urn:microsoft.com/office/officeart/2005/8/layout/orgChart1"/>
    <dgm:cxn modelId="{D1F053DE-A7D0-4717-BB6D-D5427AAA7DC7}" srcId="{5FDDBED1-FDF0-48BE-8B66-DD0945E29672}" destId="{E94C7B32-CF50-4340-9BED-C3E4603F0BDB}" srcOrd="0" destOrd="0" parTransId="{880E06C7-97D5-4F1E-A0B8-DB8869DA1BEF}" sibTransId="{69060462-CF40-4DAC-B4D4-A159AE81CC23}"/>
    <dgm:cxn modelId="{6D18FC73-EEB9-4B9B-9DBA-350E0D7B6189}" type="presOf" srcId="{E94C7B32-CF50-4340-9BED-C3E4603F0BDB}" destId="{ABF8DDDF-6690-44AC-8989-601A5AF5AF09}" srcOrd="1" destOrd="0" presId="urn:microsoft.com/office/officeart/2005/8/layout/orgChart1"/>
    <dgm:cxn modelId="{768FF498-0040-4377-BEB9-009943EAD443}" srcId="{5FDDBED1-FDF0-48BE-8B66-DD0945E29672}" destId="{538C8F0E-8292-4AA3-83F8-28F59E2A958D}" srcOrd="1" destOrd="0" parTransId="{A515CC9C-1A87-48D3-B716-2EC3F1130065}" sibTransId="{7BACA1F6-6717-4F4D-830C-87A499B886EF}"/>
    <dgm:cxn modelId="{BF4B65D8-70C4-44F2-A4B4-BDE4082DB5E0}" type="presOf" srcId="{538C8F0E-8292-4AA3-83F8-28F59E2A958D}" destId="{A515E16A-7BD8-453D-9F54-DD7B43ADE5D6}" srcOrd="1" destOrd="0" presId="urn:microsoft.com/office/officeart/2005/8/layout/orgChart1"/>
    <dgm:cxn modelId="{5E02C985-C599-4334-9A29-FD406206F60C}" type="presOf" srcId="{E94C7B32-CF50-4340-9BED-C3E4603F0BDB}" destId="{7BC964E6-A4CD-41BF-8C94-A35CDD920312}" srcOrd="0" destOrd="0" presId="urn:microsoft.com/office/officeart/2005/8/layout/orgChart1"/>
    <dgm:cxn modelId="{D4A4C668-00F2-4D27-812B-4F99A2910CD4}" srcId="{5FDDBED1-FDF0-48BE-8B66-DD0945E29672}" destId="{C66F2301-B65F-4C9E-A78E-D9A6CB673085}" srcOrd="2" destOrd="0" parTransId="{82CA08AD-B659-4844-B1AA-3590EAD159BE}" sibTransId="{F3A199ED-E241-4EFF-AB49-06873B10A85F}"/>
    <dgm:cxn modelId="{6B57F787-9F8F-432C-95B4-0416EB6B9975}" srcId="{D50CEEBD-B0D9-4611-B11C-DF7505EAECC2}" destId="{5FDDBED1-FDF0-48BE-8B66-DD0945E29672}" srcOrd="0" destOrd="0" parTransId="{F61738A1-35CF-4B49-BDA2-5EA01426C880}" sibTransId="{58D6B514-3FA4-4904-A4DD-7BFB9961006F}"/>
    <dgm:cxn modelId="{8C5CA2E6-EBF6-4773-9C84-358CF08F5C3F}" type="presOf" srcId="{538C8F0E-8292-4AA3-83F8-28F59E2A958D}" destId="{76E13363-C1ED-4916-B4C1-DC1BD3C95EA2}" srcOrd="0" destOrd="0" presId="urn:microsoft.com/office/officeart/2005/8/layout/orgChart1"/>
    <dgm:cxn modelId="{4FC35BC7-60FA-4620-9632-35F405D4B45A}" type="presOf" srcId="{880E06C7-97D5-4F1E-A0B8-DB8869DA1BEF}" destId="{D835BFC7-C6A5-4AE6-AC80-2E82C45D3B7A}" srcOrd="0" destOrd="0" presId="urn:microsoft.com/office/officeart/2005/8/layout/orgChart1"/>
    <dgm:cxn modelId="{F43BFA6A-0E35-48C1-8FB6-9C351534169F}" type="presOf" srcId="{D50CEEBD-B0D9-4611-B11C-DF7505EAECC2}" destId="{F407009D-3969-4C77-BCC6-965D17676938}" srcOrd="0" destOrd="0" presId="urn:microsoft.com/office/officeart/2005/8/layout/orgChart1"/>
    <dgm:cxn modelId="{49BFEE89-572B-4C41-A5C7-7CE98FA0210D}" type="presOf" srcId="{5FDDBED1-FDF0-48BE-8B66-DD0945E29672}" destId="{E6EC7A26-FA5C-4424-987E-321C5202F4F8}" srcOrd="0" destOrd="0" presId="urn:microsoft.com/office/officeart/2005/8/layout/orgChart1"/>
    <dgm:cxn modelId="{D65C0A48-E443-4DB4-B94A-50F3D8E2D790}" type="presOf" srcId="{A515CC9C-1A87-48D3-B716-2EC3F1130065}" destId="{45D1C763-FC52-4780-B5DD-CAE019B99A4A}" srcOrd="0" destOrd="0" presId="urn:microsoft.com/office/officeart/2005/8/layout/orgChart1"/>
    <dgm:cxn modelId="{533CBD4B-A5D1-4B0F-9BD0-06A12E14E7C8}" type="presOf" srcId="{82CA08AD-B659-4844-B1AA-3590EAD159BE}" destId="{F4B2082E-ECE1-41B8-9829-0C601A6F8BC4}" srcOrd="0" destOrd="0" presId="urn:microsoft.com/office/officeart/2005/8/layout/orgChart1"/>
    <dgm:cxn modelId="{D9EDC518-A555-498B-B476-D550C442963C}" type="presOf" srcId="{5FDDBED1-FDF0-48BE-8B66-DD0945E29672}" destId="{EE799ABB-21F1-4056-8DC1-8459A2B5EA03}" srcOrd="1" destOrd="0" presId="urn:microsoft.com/office/officeart/2005/8/layout/orgChart1"/>
    <dgm:cxn modelId="{5EC0EEED-C568-4D68-B349-AD280574B49D}" type="presParOf" srcId="{F407009D-3969-4C77-BCC6-965D17676938}" destId="{79CC2A03-2B9F-401C-8081-D0A360088F31}" srcOrd="0" destOrd="0" presId="urn:microsoft.com/office/officeart/2005/8/layout/orgChart1"/>
    <dgm:cxn modelId="{EFDB3796-2B15-4D77-94A2-7B192594A26D}" type="presParOf" srcId="{79CC2A03-2B9F-401C-8081-D0A360088F31}" destId="{A775CBD6-1C34-4060-9F87-14E7493D08DA}" srcOrd="0" destOrd="0" presId="urn:microsoft.com/office/officeart/2005/8/layout/orgChart1"/>
    <dgm:cxn modelId="{B4D02952-B101-4531-A9C8-6AEAF2625714}" type="presParOf" srcId="{A775CBD6-1C34-4060-9F87-14E7493D08DA}" destId="{E6EC7A26-FA5C-4424-987E-321C5202F4F8}" srcOrd="0" destOrd="0" presId="urn:microsoft.com/office/officeart/2005/8/layout/orgChart1"/>
    <dgm:cxn modelId="{F4995DF8-FF19-4554-AF1C-E5983E8B538E}" type="presParOf" srcId="{A775CBD6-1C34-4060-9F87-14E7493D08DA}" destId="{EE799ABB-21F1-4056-8DC1-8459A2B5EA03}" srcOrd="1" destOrd="0" presId="urn:microsoft.com/office/officeart/2005/8/layout/orgChart1"/>
    <dgm:cxn modelId="{EECCC41F-22C2-4106-A490-CBF016AEF230}" type="presParOf" srcId="{79CC2A03-2B9F-401C-8081-D0A360088F31}" destId="{A1781BF4-B321-4C15-BD63-1046F2D26BFD}" srcOrd="1" destOrd="0" presId="urn:microsoft.com/office/officeart/2005/8/layout/orgChart1"/>
    <dgm:cxn modelId="{973310DE-BFEB-4BEA-B26A-BC91E4565419}" type="presParOf" srcId="{A1781BF4-B321-4C15-BD63-1046F2D26BFD}" destId="{D835BFC7-C6A5-4AE6-AC80-2E82C45D3B7A}" srcOrd="0" destOrd="0" presId="urn:microsoft.com/office/officeart/2005/8/layout/orgChart1"/>
    <dgm:cxn modelId="{04CFED4E-FEAB-4144-9A9B-B580FB9BF0A0}" type="presParOf" srcId="{A1781BF4-B321-4C15-BD63-1046F2D26BFD}" destId="{B31D2C9E-A5B0-4730-8F74-9932854CBE84}" srcOrd="1" destOrd="0" presId="urn:microsoft.com/office/officeart/2005/8/layout/orgChart1"/>
    <dgm:cxn modelId="{6C952936-64CD-4E97-B539-1FCB2B19344A}" type="presParOf" srcId="{B31D2C9E-A5B0-4730-8F74-9932854CBE84}" destId="{1C94002F-5FF1-4075-824A-AF73C8917D6A}" srcOrd="0" destOrd="0" presId="urn:microsoft.com/office/officeart/2005/8/layout/orgChart1"/>
    <dgm:cxn modelId="{AE1646D4-20DC-4D76-A35E-A4DE7046F879}" type="presParOf" srcId="{1C94002F-5FF1-4075-824A-AF73C8917D6A}" destId="{7BC964E6-A4CD-41BF-8C94-A35CDD920312}" srcOrd="0" destOrd="0" presId="urn:microsoft.com/office/officeart/2005/8/layout/orgChart1"/>
    <dgm:cxn modelId="{68F1A2D1-4577-403B-B2AE-D01F1B9411BC}" type="presParOf" srcId="{1C94002F-5FF1-4075-824A-AF73C8917D6A}" destId="{ABF8DDDF-6690-44AC-8989-601A5AF5AF09}" srcOrd="1" destOrd="0" presId="urn:microsoft.com/office/officeart/2005/8/layout/orgChart1"/>
    <dgm:cxn modelId="{0D801602-A93A-4EAA-9D80-E4B8014E3EEC}" type="presParOf" srcId="{B31D2C9E-A5B0-4730-8F74-9932854CBE84}" destId="{25F31680-E865-4CB6-B273-96637B8F574D}" srcOrd="1" destOrd="0" presId="urn:microsoft.com/office/officeart/2005/8/layout/orgChart1"/>
    <dgm:cxn modelId="{27FB8D70-3D48-413C-A412-A8F8D1C8BB0D}" type="presParOf" srcId="{B31D2C9E-A5B0-4730-8F74-9932854CBE84}" destId="{98AE2B22-2B22-4D9C-A5F0-C2ED1B59AB7F}" srcOrd="2" destOrd="0" presId="urn:microsoft.com/office/officeart/2005/8/layout/orgChart1"/>
    <dgm:cxn modelId="{3A04B418-A53D-4C3A-9158-C4A6F788F56C}" type="presParOf" srcId="{A1781BF4-B321-4C15-BD63-1046F2D26BFD}" destId="{45D1C763-FC52-4780-B5DD-CAE019B99A4A}" srcOrd="2" destOrd="0" presId="urn:microsoft.com/office/officeart/2005/8/layout/orgChart1"/>
    <dgm:cxn modelId="{BC275E22-831E-455A-BCBA-9EC8BBA11B83}" type="presParOf" srcId="{A1781BF4-B321-4C15-BD63-1046F2D26BFD}" destId="{FA3DC97E-0455-4535-AB15-DF5C5801B088}" srcOrd="3" destOrd="0" presId="urn:microsoft.com/office/officeart/2005/8/layout/orgChart1"/>
    <dgm:cxn modelId="{CD8929DB-5057-420B-A01B-B9CA17A76631}" type="presParOf" srcId="{FA3DC97E-0455-4535-AB15-DF5C5801B088}" destId="{9BE5EEC0-B69B-46C5-9B7B-BB53DA1C551D}" srcOrd="0" destOrd="0" presId="urn:microsoft.com/office/officeart/2005/8/layout/orgChart1"/>
    <dgm:cxn modelId="{28903D02-10C2-4CF0-9931-CB24D4824E8C}" type="presParOf" srcId="{9BE5EEC0-B69B-46C5-9B7B-BB53DA1C551D}" destId="{76E13363-C1ED-4916-B4C1-DC1BD3C95EA2}" srcOrd="0" destOrd="0" presId="urn:microsoft.com/office/officeart/2005/8/layout/orgChart1"/>
    <dgm:cxn modelId="{F13889DD-D39C-40F8-84FB-BDA4A14DF55D}" type="presParOf" srcId="{9BE5EEC0-B69B-46C5-9B7B-BB53DA1C551D}" destId="{A515E16A-7BD8-453D-9F54-DD7B43ADE5D6}" srcOrd="1" destOrd="0" presId="urn:microsoft.com/office/officeart/2005/8/layout/orgChart1"/>
    <dgm:cxn modelId="{F7B9C1D8-3EE4-4000-9AB1-931244BAD902}" type="presParOf" srcId="{FA3DC97E-0455-4535-AB15-DF5C5801B088}" destId="{F40DF57E-A3A0-4F7E-A972-05213570FBF0}" srcOrd="1" destOrd="0" presId="urn:microsoft.com/office/officeart/2005/8/layout/orgChart1"/>
    <dgm:cxn modelId="{E9D3705F-7260-4EF8-B4B2-A1D2B9AE078F}" type="presParOf" srcId="{FA3DC97E-0455-4535-AB15-DF5C5801B088}" destId="{04E1B684-1F2E-473F-B2C9-ACA4FD9523A2}" srcOrd="2" destOrd="0" presId="urn:microsoft.com/office/officeart/2005/8/layout/orgChart1"/>
    <dgm:cxn modelId="{107283B8-BE8E-4887-9BE7-645D91DC6735}" type="presParOf" srcId="{A1781BF4-B321-4C15-BD63-1046F2D26BFD}" destId="{F4B2082E-ECE1-41B8-9829-0C601A6F8BC4}" srcOrd="4" destOrd="0" presId="urn:microsoft.com/office/officeart/2005/8/layout/orgChart1"/>
    <dgm:cxn modelId="{308F42BF-D403-455E-AC46-14419C5C8E0D}" type="presParOf" srcId="{A1781BF4-B321-4C15-BD63-1046F2D26BFD}" destId="{007BBD29-0AA1-4E6D-8448-89B26144C623}" srcOrd="5" destOrd="0" presId="urn:microsoft.com/office/officeart/2005/8/layout/orgChart1"/>
    <dgm:cxn modelId="{F7360A2E-F994-45D0-A2D6-00D9426DE687}" type="presParOf" srcId="{007BBD29-0AA1-4E6D-8448-89B26144C623}" destId="{D1930C90-5C84-4BDE-B86D-13141DDA92FE}" srcOrd="0" destOrd="0" presId="urn:microsoft.com/office/officeart/2005/8/layout/orgChart1"/>
    <dgm:cxn modelId="{590EFCBB-3E11-4A08-ADE4-32BF692BAC94}" type="presParOf" srcId="{D1930C90-5C84-4BDE-B86D-13141DDA92FE}" destId="{5A199E78-19AA-4E81-A62A-BA00781738A5}" srcOrd="0" destOrd="0" presId="urn:microsoft.com/office/officeart/2005/8/layout/orgChart1"/>
    <dgm:cxn modelId="{10F0B03E-5BD0-4CFF-8E67-D5476156C86C}" type="presParOf" srcId="{D1930C90-5C84-4BDE-B86D-13141DDA92FE}" destId="{349F03E9-F976-405C-88B9-FD6F6B47C50B}" srcOrd="1" destOrd="0" presId="urn:microsoft.com/office/officeart/2005/8/layout/orgChart1"/>
    <dgm:cxn modelId="{44A5423E-03B8-47F0-A70E-840B66FC0659}" type="presParOf" srcId="{007BBD29-0AA1-4E6D-8448-89B26144C623}" destId="{0D159982-8A83-43EA-8030-D814A7D720D8}" srcOrd="1" destOrd="0" presId="urn:microsoft.com/office/officeart/2005/8/layout/orgChart1"/>
    <dgm:cxn modelId="{DC4EFD8A-B4D7-4E21-8BE4-0AE6BB8F0FB1}" type="presParOf" srcId="{007BBD29-0AA1-4E6D-8448-89B26144C623}" destId="{B8606D46-1D71-4809-9BC3-1332F6548805}" srcOrd="2" destOrd="0" presId="urn:microsoft.com/office/officeart/2005/8/layout/orgChart1"/>
    <dgm:cxn modelId="{DB26701C-AB98-4815-8147-179348555FC6}" type="presParOf" srcId="{79CC2A03-2B9F-401C-8081-D0A360088F31}" destId="{1F4486DD-0C5E-428A-9B74-7A61D4A22E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6C604-853E-4BFB-920B-54FF815CF8F3}">
      <dsp:nvSpPr>
        <dsp:cNvPr id="0" name=""/>
        <dsp:cNvSpPr/>
      </dsp:nvSpPr>
      <dsp:spPr>
        <a:xfrm>
          <a:off x="4016194" y="514181"/>
          <a:ext cx="1535763" cy="25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17"/>
              </a:lnTo>
              <a:lnTo>
                <a:pt x="1495881" y="246717"/>
              </a:lnTo>
              <a:lnTo>
                <a:pt x="1495881" y="380065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5BFC7-C6A5-4AE6-AC80-2E82C45D3B7A}">
      <dsp:nvSpPr>
        <dsp:cNvPr id="0" name=""/>
        <dsp:cNvSpPr/>
      </dsp:nvSpPr>
      <dsp:spPr>
        <a:xfrm>
          <a:off x="1996074" y="514181"/>
          <a:ext cx="2020120" cy="243146"/>
        </a:xfrm>
        <a:custGeom>
          <a:avLst/>
          <a:gdLst/>
          <a:ahLst/>
          <a:cxnLst/>
          <a:rect l="0" t="0" r="0" b="0"/>
          <a:pathLst>
            <a:path>
              <a:moveTo>
                <a:pt x="2162938" y="0"/>
              </a:moveTo>
              <a:lnTo>
                <a:pt x="2162938" y="235052"/>
              </a:lnTo>
              <a:lnTo>
                <a:pt x="0" y="235052"/>
              </a:lnTo>
              <a:lnTo>
                <a:pt x="0" y="368400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C7A26-FA5C-4424-987E-321C5202F4F8}">
      <dsp:nvSpPr>
        <dsp:cNvPr id="0" name=""/>
        <dsp:cNvSpPr/>
      </dsp:nvSpPr>
      <dsp:spPr>
        <a:xfrm>
          <a:off x="176806" y="0"/>
          <a:ext cx="7678776" cy="514181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Природные ресурсы </a:t>
          </a:r>
          <a:endParaRPr lang="ru-RU" sz="2800" b="1" kern="1200" dirty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</dsp:txBody>
      <dsp:txXfrm>
        <a:off x="176806" y="0"/>
        <a:ext cx="7678776" cy="514181"/>
      </dsp:txXfrm>
    </dsp:sp>
    <dsp:sp modelId="{7BC964E6-A4CD-41BF-8C94-A35CDD920312}">
      <dsp:nvSpPr>
        <dsp:cNvPr id="0" name=""/>
        <dsp:cNvSpPr/>
      </dsp:nvSpPr>
      <dsp:spPr>
        <a:xfrm>
          <a:off x="798288" y="757327"/>
          <a:ext cx="2395573" cy="1045957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Природные условия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(климат, ветер, влажность)</a:t>
          </a:r>
          <a:endParaRPr lang="ru-RU" sz="2000" b="1" kern="1200" dirty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</dsp:txBody>
      <dsp:txXfrm>
        <a:off x="798288" y="757327"/>
        <a:ext cx="2395573" cy="1045957"/>
      </dsp:txXfrm>
    </dsp:sp>
    <dsp:sp modelId="{C7AD66D2-C487-4B1B-AB82-429FA2F4C7A5}">
      <dsp:nvSpPr>
        <dsp:cNvPr id="0" name=""/>
        <dsp:cNvSpPr/>
      </dsp:nvSpPr>
      <dsp:spPr>
        <a:xfrm>
          <a:off x="3528390" y="768659"/>
          <a:ext cx="4047135" cy="1759394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Сырьевые природные ресурсы: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1. </a:t>
          </a:r>
          <a:r>
            <a:rPr lang="ru-RU" sz="2000" b="1" kern="1200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Исчерпаемые</a:t>
          </a:r>
          <a:r>
            <a:rPr lang="ru-RU" sz="20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 </a:t>
          </a:r>
          <a:r>
            <a:rPr lang="ru-RU" sz="1400" b="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(полезные ископаемые)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2. Неисчерпаемые </a:t>
          </a:r>
          <a:r>
            <a:rPr lang="ru-RU" sz="1400" b="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(вода, воздух)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3. Возобновляемые   </a:t>
          </a:r>
          <a:r>
            <a:rPr lang="ru-RU" sz="1400" b="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(флора, фауна) 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4. </a:t>
          </a:r>
          <a:r>
            <a:rPr lang="ru-RU" sz="2000" b="1" kern="1200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Невозобновляемые</a:t>
          </a:r>
          <a:r>
            <a:rPr lang="ru-RU" sz="20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 </a:t>
          </a:r>
          <a:r>
            <a:rPr lang="ru-RU" sz="1400" b="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(полезные ископаемые)    </a:t>
          </a:r>
          <a:endParaRPr lang="ru-RU" sz="1400" b="0" kern="1200" dirty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</dsp:txBody>
      <dsp:txXfrm>
        <a:off x="3528390" y="768659"/>
        <a:ext cx="4047135" cy="1759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6C604-853E-4BFB-920B-54FF815CF8F3}">
      <dsp:nvSpPr>
        <dsp:cNvPr id="0" name=""/>
        <dsp:cNvSpPr/>
      </dsp:nvSpPr>
      <dsp:spPr>
        <a:xfrm>
          <a:off x="4037961" y="1404413"/>
          <a:ext cx="1457887" cy="307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63"/>
              </a:lnTo>
              <a:lnTo>
                <a:pt x="1493862" y="137263"/>
              </a:lnTo>
              <a:lnTo>
                <a:pt x="1493862" y="270737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5BFC7-C6A5-4AE6-AC80-2E82C45D3B7A}">
      <dsp:nvSpPr>
        <dsp:cNvPr id="0" name=""/>
        <dsp:cNvSpPr/>
      </dsp:nvSpPr>
      <dsp:spPr>
        <a:xfrm>
          <a:off x="2339442" y="1404413"/>
          <a:ext cx="1698519" cy="259061"/>
        </a:xfrm>
        <a:custGeom>
          <a:avLst/>
          <a:gdLst/>
          <a:ahLst/>
          <a:cxnLst/>
          <a:rect l="0" t="0" r="0" b="0"/>
          <a:pathLst>
            <a:path>
              <a:moveTo>
                <a:pt x="1698519" y="0"/>
              </a:moveTo>
              <a:lnTo>
                <a:pt x="1698519" y="125587"/>
              </a:lnTo>
              <a:lnTo>
                <a:pt x="0" y="125587"/>
              </a:lnTo>
              <a:lnTo>
                <a:pt x="0" y="259061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C7A26-FA5C-4424-987E-321C5202F4F8}">
      <dsp:nvSpPr>
        <dsp:cNvPr id="0" name=""/>
        <dsp:cNvSpPr/>
      </dsp:nvSpPr>
      <dsp:spPr>
        <a:xfrm>
          <a:off x="3429" y="0"/>
          <a:ext cx="8069064" cy="1404413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Природные ресурсы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</dsp:txBody>
      <dsp:txXfrm>
        <a:off x="3429" y="0"/>
        <a:ext cx="8069064" cy="1404413"/>
      </dsp:txXfrm>
    </dsp:sp>
    <dsp:sp modelId="{7BC964E6-A4CD-41BF-8C94-A35CDD920312}">
      <dsp:nvSpPr>
        <dsp:cNvPr id="0" name=""/>
        <dsp:cNvSpPr/>
      </dsp:nvSpPr>
      <dsp:spPr>
        <a:xfrm>
          <a:off x="977339" y="1663475"/>
          <a:ext cx="2724205" cy="3067703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Доступные или доказанные (реальные запасы)</a:t>
          </a:r>
          <a:endParaRPr lang="ru-RU" sz="3200" b="0" kern="1200" dirty="0">
            <a:solidFill>
              <a:sysClr val="windowText" lastClr="000000">
                <a:lumMod val="95000"/>
                <a:lumOff val="500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977339" y="1663475"/>
        <a:ext cx="2724205" cy="3067703"/>
      </dsp:txXfrm>
    </dsp:sp>
    <dsp:sp modelId="{C7AD66D2-C487-4B1B-AB82-429FA2F4C7A5}">
      <dsp:nvSpPr>
        <dsp:cNvPr id="0" name=""/>
        <dsp:cNvSpPr/>
      </dsp:nvSpPr>
      <dsp:spPr>
        <a:xfrm>
          <a:off x="4001670" y="1711659"/>
          <a:ext cx="2988356" cy="3006343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Потенциальные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или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общие ресурсы</a:t>
          </a:r>
          <a:endParaRPr lang="ru-RU" sz="3200" b="0" kern="1200" dirty="0">
            <a:solidFill>
              <a:sysClr val="windowText" lastClr="000000">
                <a:lumMod val="95000"/>
                <a:lumOff val="500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001670" y="1711659"/>
        <a:ext cx="2988356" cy="3006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2082E-ECE1-41B8-9829-0C601A6F8BC4}">
      <dsp:nvSpPr>
        <dsp:cNvPr id="0" name=""/>
        <dsp:cNvSpPr/>
      </dsp:nvSpPr>
      <dsp:spPr>
        <a:xfrm>
          <a:off x="4229859" y="1170431"/>
          <a:ext cx="2527449" cy="474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327"/>
              </a:lnTo>
              <a:lnTo>
                <a:pt x="2410736" y="406327"/>
              </a:lnTo>
              <a:lnTo>
                <a:pt x="2410736" y="539801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1C763-FC52-4780-B5DD-CAE019B99A4A}">
      <dsp:nvSpPr>
        <dsp:cNvPr id="0" name=""/>
        <dsp:cNvSpPr/>
      </dsp:nvSpPr>
      <dsp:spPr>
        <a:xfrm>
          <a:off x="4027223" y="1170431"/>
          <a:ext cx="202635" cy="397477"/>
        </a:xfrm>
        <a:custGeom>
          <a:avLst/>
          <a:gdLst/>
          <a:ahLst/>
          <a:cxnLst/>
          <a:rect l="0" t="0" r="0" b="0"/>
          <a:pathLst>
            <a:path>
              <a:moveTo>
                <a:pt x="193278" y="0"/>
              </a:moveTo>
              <a:lnTo>
                <a:pt x="193278" y="333012"/>
              </a:lnTo>
              <a:lnTo>
                <a:pt x="0" y="333012"/>
              </a:lnTo>
              <a:lnTo>
                <a:pt x="0" y="466486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5BFC7-C6A5-4AE6-AC80-2E82C45D3B7A}">
      <dsp:nvSpPr>
        <dsp:cNvPr id="0" name=""/>
        <dsp:cNvSpPr/>
      </dsp:nvSpPr>
      <dsp:spPr>
        <a:xfrm>
          <a:off x="1570260" y="1170431"/>
          <a:ext cx="2659598" cy="398850"/>
        </a:xfrm>
        <a:custGeom>
          <a:avLst/>
          <a:gdLst/>
          <a:ahLst/>
          <a:cxnLst/>
          <a:rect l="0" t="0" r="0" b="0"/>
          <a:pathLst>
            <a:path>
              <a:moveTo>
                <a:pt x="2536783" y="0"/>
              </a:moveTo>
              <a:lnTo>
                <a:pt x="2536783" y="334321"/>
              </a:lnTo>
              <a:lnTo>
                <a:pt x="0" y="334321"/>
              </a:lnTo>
              <a:lnTo>
                <a:pt x="0" y="467795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C7A26-FA5C-4424-987E-321C5202F4F8}">
      <dsp:nvSpPr>
        <dsp:cNvPr id="0" name=""/>
        <dsp:cNvSpPr/>
      </dsp:nvSpPr>
      <dsp:spPr>
        <a:xfrm>
          <a:off x="0" y="0"/>
          <a:ext cx="8459718" cy="1170431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Классификация природных ресурсов</a:t>
          </a:r>
          <a:endParaRPr lang="ru-RU" sz="4000" b="1" kern="1200" dirty="0">
            <a:solidFill>
              <a:sysClr val="windowText" lastClr="000000">
                <a:lumMod val="95000"/>
                <a:lumOff val="500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0"/>
        <a:ext cx="8459718" cy="1170431"/>
      </dsp:txXfrm>
    </dsp:sp>
    <dsp:sp modelId="{7BC964E6-A4CD-41BF-8C94-A35CDD920312}">
      <dsp:nvSpPr>
        <dsp:cNvPr id="0" name=""/>
        <dsp:cNvSpPr/>
      </dsp:nvSpPr>
      <dsp:spPr>
        <a:xfrm>
          <a:off x="420699" y="1569281"/>
          <a:ext cx="2299122" cy="3427053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По происхождению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1 </a:t>
          </a:r>
          <a:r>
            <a:rPr lang="ru-RU" sz="1400" b="1" u="sng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ресурсы   природных компонентов: </a:t>
          </a:r>
          <a:r>
            <a:rPr lang="ru-RU" sz="1200" b="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1.минеральные, 2.климатические, 3.водные, 4.растительные, 5.земельные,6.почвенные, 7. ресурсы животного мира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2 ресурсы природно-территориальных комплексов: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1</a:t>
          </a:r>
          <a:r>
            <a:rPr lang="ru-RU" sz="1200" b="0" u="none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. горно-промышленные, 2. сельско- хозяйственные, 3. водохозяйственные, 4. лесохозяйственные, 5. селитебные,6.рекреационные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sng" kern="1200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sng" kern="1200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</dsp:txBody>
      <dsp:txXfrm>
        <a:off x="420699" y="1569281"/>
        <a:ext cx="2299122" cy="3427053"/>
      </dsp:txXfrm>
    </dsp:sp>
    <dsp:sp modelId="{76E13363-C1ED-4916-B4C1-DC1BD3C95EA2}">
      <dsp:nvSpPr>
        <dsp:cNvPr id="0" name=""/>
        <dsp:cNvSpPr/>
      </dsp:nvSpPr>
      <dsp:spPr>
        <a:xfrm>
          <a:off x="2953114" y="1567909"/>
          <a:ext cx="2148217" cy="3427053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По видам хозяйственного использования: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 1 </a:t>
          </a:r>
          <a:r>
            <a:rPr lang="ru-RU" sz="1400" b="1" u="sng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ресурсы промышленного производства;</a:t>
          </a:r>
        </a:p>
        <a:p>
          <a:pPr lvl="0">
            <a:spcBef>
              <a:spcPct val="0"/>
            </a:spcBef>
          </a:pPr>
          <a:r>
            <a:rPr lang="ru-RU" sz="14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2  </a:t>
          </a:r>
          <a:r>
            <a:rPr lang="ru-RU" sz="1400" b="1" i="0" u="sng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ресурсы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сельскохозяйственного производства;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3 </a:t>
          </a:r>
          <a:r>
            <a:rPr lang="ru-RU" sz="1400" b="1" u="sng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ресурсы непроизводственной сферы/ потребления</a:t>
          </a:r>
        </a:p>
      </dsp:txBody>
      <dsp:txXfrm>
        <a:off x="2953114" y="1567909"/>
        <a:ext cx="2148217" cy="3427053"/>
      </dsp:txXfrm>
    </dsp:sp>
    <dsp:sp modelId="{5A199E78-19AA-4E81-A62A-BA00781738A5}">
      <dsp:nvSpPr>
        <dsp:cNvPr id="0" name=""/>
        <dsp:cNvSpPr/>
      </dsp:nvSpPr>
      <dsp:spPr>
        <a:xfrm>
          <a:off x="5403314" y="1644774"/>
          <a:ext cx="2707988" cy="3394641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По признаку </a:t>
          </a:r>
          <a:r>
            <a:rPr lang="ru-RU" sz="1600" b="1" kern="1200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исчерпаемости</a:t>
          </a:r>
          <a:r>
            <a:rPr lang="ru-RU" sz="16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1</a:t>
          </a:r>
          <a:r>
            <a:rPr lang="ru-RU" sz="1400" b="1" u="sng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. </a:t>
          </a:r>
          <a:r>
            <a:rPr lang="ru-RU" sz="1400" b="1" u="sng" kern="1200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Исчерпаемые</a:t>
          </a:r>
          <a:r>
            <a:rPr lang="ru-RU" sz="1400" b="1" u="sng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 ресурсы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- </a:t>
          </a:r>
          <a:r>
            <a:rPr lang="ru-RU" sz="1400" b="1" kern="1200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невозобновляемые</a:t>
          </a:r>
          <a:r>
            <a:rPr lang="ru-RU" sz="14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 ресурсы </a:t>
          </a:r>
          <a:r>
            <a:rPr lang="ru-RU" sz="1200" b="0" u="none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(минеральные и земельные ресурсы);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- </a:t>
          </a:r>
          <a:r>
            <a:rPr lang="ru-RU" sz="14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возобновляемые ресурсы </a:t>
          </a:r>
          <a:r>
            <a:rPr lang="ru-RU" sz="1200" b="0" u="none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(ресурсы растительного и животного мира);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- </a:t>
          </a:r>
          <a:r>
            <a:rPr lang="ru-RU" sz="1400" b="1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относительно (не полностью) возобновляемые</a:t>
          </a:r>
          <a:r>
            <a:rPr lang="ru-RU" sz="1400" b="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</a:t>
          </a:r>
          <a:r>
            <a:rPr lang="ru-RU" sz="1200" b="0" u="none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продуктивные пахотно-пригодные почвы, леса с древостоями спелого возраста, водные ресурсы в региональном аспекте)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2. Неисчерпаемые ресурсы </a:t>
          </a:r>
          <a:r>
            <a:rPr lang="ru-RU" sz="1200" b="0" u="none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(климатические </a:t>
          </a:r>
          <a:r>
            <a:rPr lang="ru-RU" sz="1200" b="0" u="none" kern="1200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ресурсы,водные</a:t>
          </a:r>
          <a:r>
            <a:rPr lang="ru-RU" sz="1200" b="0" u="none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orbel"/>
              <a:ea typeface="+mn-ea"/>
              <a:cs typeface="+mn-cs"/>
            </a:rPr>
            <a:t> ресурсы планеты 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 smtClean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ysClr val="windowText" lastClr="000000">
                <a:lumMod val="95000"/>
                <a:lumOff val="5000"/>
              </a:sysClr>
            </a:solidFill>
            <a:latin typeface="Corbel"/>
            <a:ea typeface="+mn-ea"/>
            <a:cs typeface="+mn-cs"/>
          </a:endParaRPr>
        </a:p>
      </dsp:txBody>
      <dsp:txXfrm>
        <a:off x="5403314" y="1644774"/>
        <a:ext cx="2707988" cy="3394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C621-4A07-4F95-81D4-95F29F33B29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A3148-C607-41D8-A6A2-5714575FA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6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D1FEE8-63B2-45C5-8BFC-13C5DEA4FB78}" type="datetime1">
              <a:rPr lang="ru-RU" smtClean="0"/>
              <a:t>17.03.2022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A8AA-B546-46B9-B5F0-DFC2C67521FB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306-24B6-4653-B063-25D36E36F4DA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D1FEE8-63B2-45C5-8BFC-13C5DEA4FB78}" type="datetime1">
              <a:rPr lang="ru-RU" smtClean="0">
                <a:solidFill>
                  <a:srgbClr val="575F6D"/>
                </a:solidFill>
              </a:rPr>
              <a:pPr/>
              <a:t>17.03.2022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60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A2F274-1382-49D2-9886-FE8CEE2DC1CD}" type="datetime1">
              <a:rPr lang="ru-RU" smtClean="0">
                <a:solidFill>
                  <a:srgbClr val="575F6D"/>
                </a:solidFill>
              </a:rPr>
              <a:pPr/>
              <a:t>17.03.2022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2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4B393F-889B-43DB-AE26-F7ABB9E9A074}" type="datetime1">
              <a:rPr lang="ru-RU" smtClean="0">
                <a:solidFill>
                  <a:srgbClr val="FFF39D"/>
                </a:solidFill>
              </a:rPr>
              <a:pPr/>
              <a:t>17.03.2022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64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8515-2D3E-40FC-9FB7-C1DFAAA3F945}" type="datetime1">
              <a:rPr lang="ru-RU" smtClean="0">
                <a:solidFill>
                  <a:srgbClr val="575F6D"/>
                </a:solidFill>
              </a:rPr>
              <a:pPr/>
              <a:t>17.03.2022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310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C6BE-EE83-404F-B9BC-59003A2B03C3}" type="datetime1">
              <a:rPr lang="ru-RU" smtClean="0">
                <a:solidFill>
                  <a:srgbClr val="575F6D"/>
                </a:solidFill>
              </a:rPr>
              <a:pPr/>
              <a:t>17.03.2022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6029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631279-DF75-4C1E-9595-53D836EFB3B0}" type="datetime1">
              <a:rPr lang="ru-RU" smtClean="0">
                <a:solidFill>
                  <a:srgbClr val="575F6D"/>
                </a:solidFill>
              </a:rPr>
              <a:pPr/>
              <a:t>17.03.2022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68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595B-A73E-4C90-AF56-33597D0C0562}" type="datetime1">
              <a:rPr lang="ru-RU" smtClean="0">
                <a:solidFill>
                  <a:srgbClr val="575F6D"/>
                </a:solidFill>
              </a:rPr>
              <a:pPr/>
              <a:t>17.03.2022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3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7FF717-C34E-4C4C-A63F-ED5AE515EF28}" type="datetime1">
              <a:rPr lang="ru-RU" smtClean="0">
                <a:solidFill>
                  <a:srgbClr val="575F6D"/>
                </a:solidFill>
              </a:rPr>
              <a:pPr/>
              <a:t>17.03.2022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39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A2F274-1382-49D2-9886-FE8CEE2DC1CD}" type="datetime1">
              <a:rPr lang="ru-RU" smtClean="0"/>
              <a:t>17.03.2022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EA7599-6A76-4144-8E23-52A80C4E9E5D}" type="datetime1">
              <a:rPr lang="ru-RU" smtClean="0">
                <a:solidFill>
                  <a:srgbClr val="575F6D"/>
                </a:solidFill>
              </a:rPr>
              <a:pPr/>
              <a:t>17.03.2022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86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A8AA-B546-46B9-B5F0-DFC2C67521FB}" type="datetime1">
              <a:rPr lang="ru-RU" smtClean="0">
                <a:solidFill>
                  <a:srgbClr val="575F6D"/>
                </a:solidFill>
              </a:rPr>
              <a:pPr/>
              <a:t>17.03.2022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32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8306-24B6-4653-B063-25D36E36F4DA}" type="datetime1">
              <a:rPr lang="ru-RU" smtClean="0">
                <a:solidFill>
                  <a:srgbClr val="575F6D"/>
                </a:solidFill>
              </a:rPr>
              <a:pPr/>
              <a:t>17.03.2022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4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4B393F-889B-43DB-AE26-F7ABB9E9A074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8515-2D3E-40FC-9FB7-C1DFAAA3F945}" type="datetime1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C6BE-EE83-404F-B9BC-59003A2B03C3}" type="datetime1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631279-DF75-4C1E-9595-53D836EFB3B0}" type="datetime1">
              <a:rPr lang="ru-RU" smtClean="0"/>
              <a:t>17.03.2022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595B-A73E-4C90-AF56-33597D0C0562}" type="datetime1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7FF717-C34E-4C4C-A63F-ED5AE515EF28}" type="datetime1">
              <a:rPr lang="ru-RU" smtClean="0"/>
              <a:t>17.03.2022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EA7599-6A76-4144-8E23-52A80C4E9E5D}" type="datetime1">
              <a:rPr lang="ru-RU" smtClean="0"/>
              <a:t>17.03.2022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57AE02-AA29-4441-945B-17C9841A8CAA}" type="datetime1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57AE02-AA29-4441-945B-17C9841A8CAA}" type="datetime1">
              <a:rPr lang="ru-RU" smtClean="0">
                <a:solidFill>
                  <a:srgbClr val="575F6D"/>
                </a:solidFill>
              </a:rPr>
              <a:pPr/>
              <a:t>17.03.2022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1CC174-59D3-4F75-AD24-006E31259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8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B0668F-B408-4F36-B597-01436924C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5144" y="2393296"/>
            <a:ext cx="6172200" cy="1894362"/>
          </a:xfrm>
        </p:spPr>
        <p:txBody>
          <a:bodyPr>
            <a:normAutofit/>
          </a:bodyPr>
          <a:lstStyle/>
          <a:p>
            <a:r>
              <a:rPr lang="ru-RU" sz="3600" dirty="0"/>
              <a:t>Экологическая безопасность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E207AE-6EB0-499E-AF3B-0E1DA8DF1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2193" y="4305005"/>
            <a:ext cx="6172200" cy="1764918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ктн</a:t>
            </a:r>
            <a:r>
              <a:rPr lang="ru-RU" sz="2000" dirty="0" smtClean="0"/>
              <a:t>, </a:t>
            </a:r>
            <a:r>
              <a:rPr lang="ru-RU" sz="2000" dirty="0"/>
              <a:t>доц. каф. Обогащения полезных ископаемых и охраны окружающей среды</a:t>
            </a:r>
          </a:p>
          <a:p>
            <a:r>
              <a:rPr lang="ru-RU" sz="2000" dirty="0" smtClean="0"/>
              <a:t>Толмачева Наталья Анатольевна</a:t>
            </a:r>
            <a:endParaRPr lang="ru-RU" sz="2000" dirty="0"/>
          </a:p>
          <a:p>
            <a:r>
              <a:rPr lang="ru-RU" sz="2000" dirty="0"/>
              <a:t>+</a:t>
            </a:r>
            <a:r>
              <a:rPr lang="ru-RU" sz="2000" dirty="0" smtClean="0"/>
              <a:t>7914-943-39-55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smtClean="0"/>
              <a:t>tolmachovan@yandex.ru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6024DE9-CB6C-47D3-A5DF-E5A99555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Picture 2" descr="Эколог – средняя зарплата : Сколько зарабатывают $ ?">
            <a:extLst>
              <a:ext uri="{FF2B5EF4-FFF2-40B4-BE49-F238E27FC236}">
                <a16:creationId xmlns:a16="http://schemas.microsoft.com/office/drawing/2014/main" xmlns="" id="{58A86650-5DA1-495F-8256-FD6AC062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44" y="307802"/>
            <a:ext cx="4114763" cy="3102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классификация и оценка  </a:t>
            </a:r>
            <a:r>
              <a:rPr lang="ru-RU" b="1" dirty="0" smtClean="0"/>
              <a:t>природных ресурсов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4000" b="1" kern="0" dirty="0">
                <a:solidFill>
                  <a:prstClr val="white">
                    <a:lumMod val="95000"/>
                    <a:lumOff val="5000"/>
                  </a:prstClr>
                </a:solidFill>
              </a:rPr>
              <a:t>Природные ресурсы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4000" b="1" kern="0" dirty="0">
              <a:solidFill>
                <a:prstClr val="white">
                  <a:lumMod val="95000"/>
                  <a:lumOff val="5000"/>
                </a:prst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63626462"/>
              </p:ext>
            </p:extLst>
          </p:nvPr>
        </p:nvGraphicFramePr>
        <p:xfrm>
          <a:off x="714348" y="1357298"/>
          <a:ext cx="8072494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1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sz="2700" b="1" dirty="0">
                <a:solidFill>
                  <a:srgbClr val="575F6D"/>
                </a:solidFill>
              </a:rPr>
              <a:t>классификация и оценка  природных ресурсов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8259625"/>
              </p:ext>
            </p:extLst>
          </p:nvPr>
        </p:nvGraphicFramePr>
        <p:xfrm>
          <a:off x="323528" y="1268760"/>
          <a:ext cx="846331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0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61" y="602742"/>
            <a:ext cx="82455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Защита окружающей человека среды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это комплекс международных, государственных, региональных и локальных (местных) административно - хозяйственных, технологических, политических, юридических и общественных мероприятий, направленных на обеспечение социально - экономического, культурно - исторического, физического, химического и биологического комфорта, необходимого для сохранения здоровья человека.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Здоровье человека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критерий состояния окружающей среды, а организм человека - это инструмент, позволяющий оценивать это состояние.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71480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Экологическая безопасность </a:t>
            </a:r>
            <a:r>
              <a:rPr lang="ru-RU" sz="2000" dirty="0"/>
              <a:t>— одна из составляющих национальной безопасности, совокупность природных, социальных, технических и других условий, обеспечивающих </a:t>
            </a:r>
            <a:r>
              <a:rPr lang="ru-RU" sz="2000"/>
              <a:t>качество </a:t>
            </a:r>
            <a:r>
              <a:rPr lang="ru-RU" sz="2000" smtClean="0"/>
              <a:t>и </a:t>
            </a:r>
            <a:r>
              <a:rPr lang="ru-RU" sz="2000" dirty="0"/>
              <a:t>безопасность жизни и деятельности проживающего (либо действующего) на данной территории населения. (</a:t>
            </a:r>
            <a:r>
              <a:rPr lang="ru-RU" sz="2000" i="1" dirty="0"/>
              <a:t>с точки зрения государства</a:t>
            </a:r>
            <a:r>
              <a:rPr lang="ru-RU" sz="2000" dirty="0"/>
              <a:t>)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Единым критерием оценки (ЕКО) экологической безопасности </a:t>
            </a:r>
            <a:r>
              <a:rPr lang="ru-RU" sz="2000" b="1" i="1" dirty="0"/>
              <a:t>естественной экосистемы </a:t>
            </a:r>
            <a:r>
              <a:rPr lang="ru-RU" sz="2000" dirty="0"/>
              <a:t>и её устойчивости является нерушимость естественного биотопа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жизненное пространство определенного биоценоза)</a:t>
            </a:r>
            <a:r>
              <a:rPr lang="ru-RU" sz="2000" dirty="0"/>
              <a:t> основного биоценоза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0" dirty="0">
                <a:solidFill>
                  <a:srgbClr val="6464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организмов, который существует в данном биотопе) </a:t>
            </a:r>
            <a:r>
              <a:rPr lang="ru-RU" sz="2000" dirty="0"/>
              <a:t>и его способность к восстановлению при антропогенном воздействии.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Единым критерием оценки (ЕКО) экологической безопасности </a:t>
            </a:r>
            <a:r>
              <a:rPr lang="ru-RU" sz="2000" b="1" i="1" dirty="0"/>
              <a:t>искусственной экосистемы </a:t>
            </a:r>
            <a:r>
              <a:rPr lang="ru-RU" sz="2000" dirty="0"/>
              <a:t>является качество жизни и здоровья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3512"/>
            <a:ext cx="82089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безопасность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также процесс обеспечения защищенности жизненно важных интересов личности, общества, природы, государства и всего человечества от реальных или потенциальных угроз, создаваемых антропогенным или естественным воздействием на окружающую среду.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индивидуума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экологической безопасности являются права, материальные и духовные потребности личности, природные ресурсы и природная среда или материальная основа государственного и общественного развития.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экологической безопасности - это целенаправленная деятельность государства, общественных организаций, юридических и физических лиц по обеспечению экологической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ЩЕСТВЕННЫЕ ЦЕНТРЫ СОПРОВОЖДЕНИЯ И РАЗВИТИЯ | Молодой Мир">
            <a:extLst>
              <a:ext uri="{FF2B5EF4-FFF2-40B4-BE49-F238E27FC236}">
                <a16:creationId xmlns:a16="http://schemas.microsoft.com/office/drawing/2014/main" xmlns="" id="{2DFCAB0D-85DC-4300-8917-D01622AB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3168351" cy="28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77768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экологической безопасности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совокупность законодательных, технических, управленческих, медицинских и биологических мероприятий, направленных на обеспечение устойчивого развития.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безопасность достигается системой мероприятий (прогнозирование, планирование, управление и пр.), обеспечивающих минимальный уровень неблагоприятных воздействий на человека и природу при сохранении достаточных темпов развития промышленности, коммуникаций, сельского хозяйства.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5575" y="242558"/>
            <a:ext cx="8929718" cy="127163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3900" b="1" dirty="0"/>
              <a:t>Биосфера</a:t>
            </a:r>
            <a:r>
              <a:rPr lang="ru-RU" dirty="0"/>
              <a:t> – это </a:t>
            </a:r>
            <a:r>
              <a:rPr lang="ru-RU" dirty="0" err="1">
                <a:solidFill>
                  <a:srgbClr val="C00000"/>
                </a:solidFill>
              </a:rPr>
              <a:t>общепланетарная</a:t>
            </a:r>
            <a:r>
              <a:rPr lang="ru-RU" dirty="0">
                <a:solidFill>
                  <a:srgbClr val="C00000"/>
                </a:solidFill>
              </a:rPr>
              <a:t> оболочка </a:t>
            </a:r>
            <a:r>
              <a:rPr lang="ru-RU" dirty="0"/>
              <a:t>- пространство, в котором </a:t>
            </a:r>
            <a:r>
              <a:rPr lang="ru-RU" dirty="0">
                <a:solidFill>
                  <a:srgbClr val="C00000"/>
                </a:solidFill>
              </a:rPr>
              <a:t>живые</a:t>
            </a:r>
            <a:r>
              <a:rPr lang="ru-RU" dirty="0"/>
              <a:t> организмы </a:t>
            </a:r>
            <a:r>
              <a:rPr lang="ru-RU" dirty="0">
                <a:solidFill>
                  <a:srgbClr val="C00000"/>
                </a:solidFill>
              </a:rPr>
              <a:t>действуют или действовали </a:t>
            </a:r>
            <a:r>
              <a:rPr lang="ru-RU" dirty="0"/>
              <a:t>как геологическая сила, формирующая облик Земли. </a:t>
            </a:r>
          </a:p>
          <a:p>
            <a:endParaRPr lang="ru-RU" dirty="0"/>
          </a:p>
        </p:txBody>
      </p:sp>
      <p:sp>
        <p:nvSpPr>
          <p:cNvPr id="37890" name="AutoShape 2" descr="data:image/jpeg;base64,/9j/4AAQSkZJRgABAQAAAQABAAD/2wCEAAkGBxQTEhUUExQWFhUWGBcaGRgYFhoYFxwYFhwYGBgaGRcYHCggGB0lHRgXITIhJSkrLi4uGh8zODMsNygtLysBCgoKDg0OGhAQGywkHyQvLywsLCw0LCwsLCwsLCwsLywsLCwsLCwsNCwsLCwsLCwsLCwsLCwsLCwsLCwsLCwsLP/AABEIAOEA4QMBIgACEQEDEQH/xAAcAAEAAgMBAQEAAAAAAAAAAAAABAYDBQcCAQj/xAA8EAABAwIEAwUGBQIGAwEAAAABAAIRAyEEEjFBBVFhBhMicYEyQpGhsfAHFMHR4VJiFRYjQ4LxU3LSM//EABkBAAMBAQEAAAAAAAAAAAAAAAABAgMEBf/EAC0RAAICAgIBAwIEBwEAAAAAAAABAhEDIRIxBBNBUSJxMmGx8CMzkaHB0eEF/9oADAMBAAIRAxEAPwDhqIiACIiACIiACIiACIiACIsrMO46NKaTYGJFsaXBK7tKbj/xP7LN/lvEf+Mj0j6p8JfArRqEWzfwKsPcKjVOH1Bq0/Ao4sLIqL26mRsvCkYREQAREQAREQAREQAREQAREQAREQAREQAREQAReqbC4wBJKtvZ/sXUqkF4ga3MNA5klaQxyn0JtIq+Gwj6hhjSSVbuE/h7XqRnGWdjr8NvWF0DhtPB4Ro7oCpUteIZ6u1PkPgFucLxFz/Gcse6L5bGJsNPRbeko7qyOVlPwnYFlISaZefWPgCD+iYZjWPDWU2gn+kAn46BXGvjWABr3yTyqW1J1Fxr8lrcOaeeIY2ZIvc9cp5wL/yqWRLtCZqsXhXZTZx8rvN+i+YTDf6ZzA0xzeZcT5xI9VZsJiW5w0McQfafsDyjfnKmYvBU6ggEE9f/AJ3UvKOim1eHiJDmkDzJ9TP6KBiqA1gR0V04hhsrCBDYFrT5WXO+KV6tNxY6IJmYAB62t6KeVj6MWKwDHe602nXZV3GcPZe0Hp9wrXwx/jaNdZttEn9FDx5DnkAta3XTTfUJNhZTK2BjRRHsI1Vur4MEWv5LUV6Eaj5KHFDs0yKXVw3JRSIUNUUfEREgCIiACIiACIiACIiACIiACkYLBuquytH8L7gMG6q8MaLldS7M8EpUWS4X3J1Pl98lviw8vqfREp0ReznZdlIAkB9Q8xIHU/cKwVcM6QMzYbqR1H12UlhNR7WM8DNImBG5c5SzQpgw2Mwk5nuDWgC8wbA9Lm63eXjpGNX2Rv8AL1SqGljAwAauMTpcrY8I4I5mtTMZtkEjeRmJ/RaarXrYir3bHF193Q0AanWGjqpGJOWGNrPcWiCGzkgCBBJvJvIGnVYSm32XFfBsG4Wm9xFQQ3NMl3IERDRv1KwVq+DDwwsEgyDltbrmWuxOIqAw4ZQMosIt99FrSAXFxJMiIGw5LNyLo3nFuK02iGOlwuZPhJt7k301k6LFwbGd/WBZOcNE2ysyg3JEkzf9FXq2HvN1hZXfSDmscQHe11j6BLkPiy+8auwEOBMEGDbyhVPD8L72oTVfOX3Y2/TZQsLi3ABuYgfTXbdbXhbMrpqeEwCBqTO535fFFiaM1LggFXM0+EgiB8Pgq32g4A+m4vpmWk3G4n6q1Y/i+RksE9dJ6qt46pVqHNE3Ayw701PysnY6NLh8K4jkfr6KJiMO4zAlbB2oMQfPf10WQskA7x6p2IqdZhB5KPUpzqrFjKLXea1VahCLGaepTIXhbKrStBUCpTgqXGhpnhERSMIiIAIiIAIiIAL3SplxAAknReF0T8KuyJxLzWePAz5k6Aef0CvHDk99e4mzLwPhbcLSkgGq5syfdHM9eQW3pFziwGSC3OT1MhvyB+JTtHRbTrPZmLiBfSA4wYPkNeq1zMR4QwOhz3CY2bcR05+q9hwXpric772WCtxIUKRAlzn+yI5WnmI+a0LOK1DmDiZJGphoA+is+E4awtcXEnJliSbTaAlcM7vue6pOa65dlPedDnmQuCPkY46av8ynikzXsxrG0y0EkuI8UQCBm3MHlaOawNxw75lKmZe+w5SdJJ+ik47AEBodJDfDlMjLIkHppuqriAw4mmGvsXsBcRaZExe4+CjClOcvt+7FJOKS6+x0XA8DqZSKjs7gfagC1ttvVYqGAkkgCAY5/Ag7WsrBTrFrAxzvEIzOgAmDeReJ+4UGm7u2mDb4a+Wq86U7bO6MNI02KwrJ1g3mYv1sof8AhgdMSY0Eaxr5LNxLEEO015mPqpeAwNcNDslj7zjAgxoNRvf7LiKTSI2B4NmeIEzzFhputvh+EA1PE0Q3cExNoF9YutvwVk55JOSGiwAFvKV84jlbmuGkmTe86fotVpGdWV7tTQYA0Bt45HQayAQPVVl+UwWk22jxeYB1Eea2WJ4de7s1rEkm32TsoVXDxa1o15+SXJMqiFjWNdcHTmL+p/70UJzNlJquaDePXRY60AG8W1F9OSrkFGsxrBlWmr6aytrjGm9yob8J4ZiD1VrZnI12aRBWCoybb7FSH0b3tCjMvIVoRBc2F8UrEtm+6irNqigiIkAREQAREQBL4XgjWqsptElxC/UHZbhTcLhmUmgSB4urjr+3ouP/AIL8D7yua5Einceejfnf/iu5UZIBg6gQPMD4LWX0wS+f2ioK3bOS1+zdepUxXdNLm0HPnNZx1IAA9pxF/Uc1VzUmIiwmRy113X6UbRbeABJk2iTYSeZsAqh2h7LYN9XvKrMmYkPLfCHHKSD/AGkBtyNZC6Yf+lupr+hk8PwUPsJg6mIqgBzxTZLny+znHWBFzebyuhVeEUR6aGfW+2yzcL4bRosayi3K0XBNzfWXaknVbCthA9sTyv5LzPJz+pO1pHXDHwjspGIoDNUYdyYPnf5LT0OyBFSnUa5uVrg9stBdIMi2huNLK2cXpNLiC5oqgA5Q4ZiNyR+yj0iBcGJsfP8An6yphlnHp1ZMsUJdroxV6bwczpL9S4R5n2dun/a81OskWt/192WetUmCPTnbUea9YzhpJkuAI2iY5QsZGpp8ZWpzmgyLDMB+yncHd+YDc73ZWke9ytamDptoAotbAtEtcfESBMTANp+Cm8QwzMOW5Kr2yc0am2kgmNdlpB0YzLa5+S4u0anf76qqcee01NXEnbL+s/ot1xDHDuJkS8CII8Ui4HoqUcfUzQ7xa7Xt9IWs2iYnyux0a25D11WOo/Kw5J0v4Rebhe6tca8/jvB0XoYtzWt0IfMtmHRew22nyClDbKviqjHSHa/CD5LVNxGUxcjQ+n1V2r9mmVWkmWkdADB9OXOVBbwGiwtGrzudI0Nua0SZm2a7h/Cs7u8mW7efXlZfeJUQGkmIgrcViKDIDYEgD1uVTuMYxznkE2Gi0uiWzU419rc1rg5TcS77++q17tVS2B6BUWq2Cs4Xyu2RKclaGRkRFkMIiIAL6Avil8Jo561NvNw/dOKtpA9H6H/CnhAo4FhIu85j5NsPmCfVXajVAIFp36D9yo3AcF3dNjNmMa2OsCVnbQDXu5uIS8iScmaY1qiRSeZd5j4Ki/i7XczDS0kEPYTBII0Go5wr6RaNyqB+JmGnBVZnwlrpn2iC3Ub/AKWWXjP+NG/kqa+ltG24bxIRkDTLpOYzYHQRC2jDHyVZ7E0z3FB1R8l1KnAkknw5voRqrbTp6/BY54qMmkawlrZyb8SKL8FxOljWtzseyXAWNm907MYMAhzYJ3stkO0eDfTaWV2y+BkJ8cuI8JZ7QgnWIV27YdnWY3Dmi55pjwy5oBJa1zXZb7EtafQeSoPEfw7pUsG9mHcXVnEE1nDxANMhrQ32RMTFz6ALo9TDkhFTb5LWvj/hhBTTfHo2tI5WjxA+ZOcE9N78ipzsS0xUcZsZbFpjnuNCuTv7R8RwlXu6lQPjQVGB7XAixDiA4/HUKXgu3GILj3rabTb/AGi35SrfiSrTTD1ToRqZnWp5i6TmmBAs0aXFis3+Dd6ZdLnGZP7Beez/ABajiQx7YY5rYeLxJ3BIEix2tKsuGrAAlsEjQ625rmWNqTUgcrVlQqYGHRmdsMpaYIvG0a7reYThwfSiLwJJbsbWJE9VIfiBUJMQ4X5C39w36LAzijHCMwa5traesgBaJJGdGmxnBzMTldE+zmtPMaXR3CyRGa418Os77AfBbYPDiGVC0kjWRm53M+S8PfToiC4eQ3+KpIGyFlDAQb89plVzGua2sTsAPIRt53Uri/GS6sxoILHu93kAJknz2WXE4INl2ubaVViK/jKxqxoPFY75Tv5/sqzxrCEFxPQz0KteNw2RoM+caDkq5xSqA6SbOmBaSDqQBomIrtUWUJ7N+akYvECSG6L1Tb4b81ok0gRCad+S9MAII+C+1YBXxghUgIRC+LJXEErGsmUEREgCsn4eYbvMfQadM7Z9XAKtq7fhC0HiNKdJC1w/jRMuj9JYKvmqP5Cfkdfn8l9/MDNm1tbyK1GJrwXhljHiN7Tr9V64LxNgpgOcM2bLFpvus8mO0VDJvZtMTViIPqqp27wRxGEqhsghsjlLIdHrl+a3X5eo8lsGxidjup1bhzW0XtcSGuDpuDY6/Y5rHHFwkpfBvPJFqkc//Cxr/wAu4kz3TiGkgxleGuawE8jm+I2hdDpkD2j/ACqRgqLaVd1DDU3hrA0t9rI9r7OIE2dMzYWA9N3xbjtGizNVeKUah9jIMRGpvyU+ZHlkuPv/AJDD+Gmb3GOlsNBvZavjeIpYWg+pUcAA0m7g2S0EwCdSYVD7QfisGFowrO81zl4c1s6NjciZJ9FzDtL2jr4ypnruJEy1gJyN/wDVpMDzWmDwZSfKel/cieWlxizPx/tCcZi+9qGKcgNaPdYDNhuequGEqYGswhpBc1pcTUGWA0QSDNzvqucUmtsSPhf4qwcKNB8B4cPQAa9TrsvSlFJJLVGCN/w5n5d9M03NqFzg0tEkEnmXDw23EeoXRK1SqzQTmtYXbpJMaqs9nuDNbUp3zCQ68HLF9Ry0lXV1QGoWWuPm2CADpeSesHkuTKrKRocY6tJFNzTMiZOw5Ea66clo6VJ5kSRlMmJvHMwAb81aq4DHhxJbrGkX5iVWOOfiP3GamQC1wIaGjK69p+uy5VG3Rb+SFxfjTcOMz3QZItqXawNzYi+glULF9q8RUIl0CdIn66qDxPitWuZqOkDQDTXZQQ8tMtsQu3FiUVvszey+dmcYXsBJ/wBRhIjRxa6ZI20F/ILYjjTgWgzlm8iYE9VXOyNWtmqNZUABbLsw1vAAcQQJnnsVNFGu95YaZgTBMR1vN1jkg07QuiwcQxrHhzA5kuadfZB2uN1zbidNzKx7y/IjQjQEdFv3NIubkW/hR+JMbVZc+IC3pt99EoTp7GVlymNkM0sorGSYWyxQa1oaOS3kBp815Wd7pXisyEpmxUoDBixdYFIxZ0UdRLsaCIikYVv/AAvqluNaRrsqgrB2FxGTFsP3Ygrbx/5kSZ9H6Iw2JNerLdjcAkaNBPmJH0WtxmH7unndIdmJgbR9FsOENp0q7XtdOVsPEzOYCIG5tK3/ABXh4qUTA8QnbTeyvLSdLozStGt4N2hp5Ws8WYiIvYDc/wBIvr0W94jlNB8mW5HTBvEbeiqFeqRTByFhcIaQYmwvIgjWfRb/AIdWbUoA5srhAOW/i0BIHP8AUrmZcbPfB8/dAuaZAhoILTAuNYI5LmnbH8PK1dzqzHtdVe9xdm8Ia2+VrcslxiNgumnHuY11QwRtOs+zYed1V+1fah1Cg+qWibBg0l59kR8SegKUcs4NKHbOhY1K3Lo4njKLaFarh6xLgxzmlzMoJI09qQBPr1C0lZoJEWE7fpK94qoXOcS7MXEku5k3J+KxMbzm+i9aqRzEyha8THSein4aiDLpaAAHAGzSBzG56LT4mrlgNJ0v97rJhaz4kMz3mZJd6AHT0WbQzr3ZHHtdhA85Q8PPtj3RYlsQWm/VQXcVxBxhzNuSwCnDi6QRDi1zRl8M+hOql8J4aGUaZe+m2B3gaQCAXbgHeTuVtcEylDcRSquqguc0nLJaSbtkGQ0EcyQNyuV1so3XGcSxlMucYgDKeX8rgfbjEiriA7Vxbf1JI9bldB7QceZWNVu1OHAwZ2DmeMXJsecgLm+OpmrNYtMBxbl3yjym+yxxxcclvr/Y29EPCEQZ+CjlhJEbm0K0UcNR7sOp06ni8JbIaQ4tLSM7g6xknQEWWU9nqTfE6rkmAxhqB9T/AJBrIPxA67Lq5EmPsrgyC/KQXQ2SZEDpadhturAynUzu7svkAy0uBsCBy+S+8AZSplwz5gYvADy3SS0E+8RvpdZ+JMdTDnC/hNgBJNoj1WbdgU2lic1ZzXVGhjnloBkuF4kevPqvmNexgdDs8EgEbwSP0UPiOHaZe0i59kNgDnf+N1Fpu16aH1S4RexHmky5J816qEm69hxMwEmBfdOQyPWH35rExe6psBOq8beqlAeMWNFGUjFuuPJR1EuxoIiKRhTuC1slem7+4fOygr60wZ5Koy4yTE9ndKGKORrgSHMOo1izm/VXTs3xwVg5rpBeS3XSBLTB00AXNuz+KFSjTcOUH00+pHop9N7mkljss77gea9LyIKW19zni2mWniVQtb4wX5HAUyCLZAM8tB1Fr66aXUzs3xABrxEZrxAnXTyvEfuqoMXmzMDpbLi0nWTGbynK1dExVNvcNhn+3MtAJBI1bGp3XnZI0bYm9317Gsx9ZzH+F2QCmJB0zvIYN4aZhcc7a8efWfluGUyWi/vgkOcR5CB0J5wNv2t4k92IcW1nP7rwHw+HWS7r59AqRinbDTU33XX4/jKL5vv9ByyNqiHSALhOiy0qJzEBSKWFgtzWBBM7ASQSOem3VdW/yVhCwPDHVgWgnKXNiAJaMgzHmddRG61yTUSUclpcOrPNmPN/6TFo94aaq208PQzNa9pNUNGYN8TTBlpe7WepWuxHaAMqO7hhawWayZgbS43edeSzcG4g/NnczwzcACmTNssnbzKzlbGXbvqdYOpsFR7GtI7sAmoXHxZA6MjW6Q032Wu4eHscMO3P4ZcRTa1vgt4XtfApmSORsbDbJgsbWo1B+XoPDXXIAzUwNCczWi/mVmpcUpNqnvhTFYnxS5wuSb2OU+Y0EXWAzxxTspUdUDnU3MBJhlOHMItlJabN0uOp81C7S9nqzKAY4sEuhtpe7wneQQQJEfRXpvaPDUqbSarSbABrg6/KGkx5EqLj+JfmaRDWtuS3xkZg0yM1gYPTWFFt9jOYYfgrnMDGPqOIcZAbEO5lwMaczawUVnZ//VDX1GeE3LGuc7leAcxIgWn5LomAwPdBwpZi0TeWhl9Yhsn11Wrrhr6o8TW5YAc15Dra2bY3tc8yr5CK/gezxdUlrgzI0jLcX6GL7naOS2uDxTmuy142giwIHLnqt1hsL+WOZ7wS43AFyeV9Vpe0TmFzXDb3YkRPiJGkAbFS9gV/tA/DmoW0oyxNrAucbwdz1VWFpBgEGf4Wyzh0xYBx1EFR8fh5cS0QItJ1O8cvLolB7diMYa4skO8JN26XPPmsOIFoUmhiBly9I9dyoNStdJ3YzHUbYL3TboFjfVkr0Klk6AiYg+JYl9cV8WbKCIiQBERAF+/DbGhxNFx8vPb529Vb6tlyDg2ONGq142N/JdnpObWpNqN94X816OKfPGk/bRjKOyDQpkmADJMADUnSB52VgxvGKrcKWhwa4XB5QAYk9IPkeq0jKBneZtGp8lJ4gx73ufUbLc0E+QGv/HLZYzX1WNdUVDGVHXcw+1PeBukbExsQVp3UwXNJHhm8mJE6TtZXntDhKVOnDafdlpALzJtJAIEQG5hcenJU2rhj4muBLgTGW7TAJcZ5Rdd0WmrRJm7QVJiGBgbYZbCNAQBta36mSpvZPtecNIqsNZhBbkcTlAdqQBvpqtfXytZ3dQOLolpm1+hvzWlLCfvkocE1TKs63wf8O6NbxGrYklrKbhpc3zGRtHoqz2s4E/DENpMMam5eBawlzQ1xvcxrygLS4DtPXosDGueLQTJJiZgbtEW9VZOFdt8WwZWjM28Bwc4Gdfn0+MrncZp2VaK3TxeLYRnc6mzVrHOiRtDRqsnFeJtLgXBpdlHss0AHN1j8jr5LZcUxlWoS+tRYDEXaRa0X5ggQQJUbB8EfUeM9MCBcHwiAC7rrrYI12wI57TUjDTh21XCwNyL6wycp+9VYeE9rQ9oD2OysFw7K1s7CG+0NbHZVxvDZL25qDCLZA4Am8EEkbR8lMw/Z6g3xV8QxzIPhYbk3gTBt8zB0UNIZYTxZ2LPd0Q5gkd5UcZBGzGhhgrHjcLTpNhsAAmLgExzLRYCfZC0NGrUc6KOUNBOWxb4QSQSGxJ+S1nG8Q5zspe45RzImfoOm6niBcW4iAL5mtBMlkuk6luaSTbVUXinFalVxEZWwbSYgG5gm5PksuBp1C10CGtu5xBJsCYubxy6rVPYS65JkxfWTF01GgMgLy3vDGXS7tf8A1Gtl8r13Pa1t4GvmeSj4t4LyQIEwByA0WCUnHdiPb6ZA1+d1gXp5WMKGM9gLzXMBZ2MhQ675KlvQ6MSIizGEREAEREAF0T8N+O/7DyOk/AfsudrLhq5Y4ObqFriycJfl7ias7xWwpkFszNhvK2gxoczJWlrrkmNS25zA2iJ+CrfZHjbMZRDS6KjRvv5/fVXA9ny6kdXOcCNQHAkcz6fEldE69yPsaDtLxFrg11Fzntdmc0CYDmjNBIAJAvYGNTeCqtwOo4jJ3ENqPzZ4iBBaGNdpufjosNXvcLXIIl9MxBuOWm4gn4qwdksRnLC5oaA61rDlF9LQt8kfSx62TH6mVHjdIUa9Sj7YYYa+PGGxYAaDUD0Oih8NADiHUXVHECAbXBDidP6RI03Vp44G0sRVLw3Nd7NSQHBvh1u03uQb8t9BiOI1awBnIAdWkjkQLWtIjSAqi24oD0eFYio25pNbqBMkAWyjNdosfnzU3B4mtTgCo0uaGhoDw7eRqZBk9eS12GoGQS8iLXPO0HkdCsj8LJJ7tp6T8TraY25qJIpGXG4atUl72kO1LRZpaIFxG2miiuqYmkCG0x4sskNJPhBGgAHs+tkZhpN3ERaziIB28vKy8YrBNbcPfm2u6Z9DP35KKAw1G1Xua7uHAt3bJcYPN2uh+a94cuacxpuGcjMAPFEybwYmeWy81TMAl7iP73T8zz2UnD12NIJa8dZcNbc0mMs/BKdODlYSINnG52y6AD+Fl7QYUPYHUw1tRkFoaAenitcqvN4jlMsc4A/1CW38tFlp8bfnkhpB1DTNvIrJxdjM1TA13Ui6s7QSGN0MbWMdFT+LYd7MpM5SIBggSNRBuNP1Vqf2gaXXmNDPwle8VVp1G5XkEOGn0I/hFtCKE+mRHUT6X/ZYiVseJYLu3GCC3Y/vyWueENgY3FZqNPcr6ylHmvVR8CSsW7KoxYqrAhQV6qPkyvKhsYRESAIiIAIiIAIiIAn8G4o/D1A9p8wu+diO2TcRTawwdvLoV+dFP4RxV+HeHMJHMStseRVxl1+hLXujuHaDBvZUqVWMLhJmwOkCZ1ykQsXDatAMc2RnBc4NykOBgEwJkEFu3mtB2c7UZx4ahbI0LrB3mdPWQtpiWVnNmsxjmTcjK1/oQPou9xUo03ozTpkDtRiA+k10tcCfC4tEjU5XmDy5j9qnhyQ7XLN7iR8+ivHDuMMoF7Mgc115qCJj+pols9RqslSlgMT4O7dSc42fTIIDt/CTYH+lNPiqrQdlW7ybwAekmZ0ggWGlls6mGeIJjbT9oCjca4BXw5ln+pTmxYCZ826tPRQBx9+UNc0GN91LV7QWSa3C3C5Aidpnntogw2UezPoYv0hYP8YbA1mdNh1lS34kHUEHXW530UNMoYfKTJvH9vwtCknEke453oALKCcfMZR8/wBFidxN0mBB5R8NSoaCz1iKtImDSLfIFrvlqoOLDJtMdf0c0SvWIxhcbm8f0x9f0UVzyfLpO6KGRq1MO94tPUyPQqJVDm722g2U17om3S6h13RbZS2BmONGXxax9+q1rLmUyyvpqBoWTGZHPgElaytVkr7WrFxWJZNjCIikYREQAREQAREQAREQAREQBlw+Icwy0wV0Hsr29DWijiG5mG2unl+y5yi0hllHXsJqzseNpU3NFSm7vGQBmBBjo4bFav8AKAkkaQTaBYdCVz/h/FqtEyxxHqrJge1VN3/7MidS23y0+i7oeRFrZk4suHDuPV6Ns3eU9vetyM6+ik4x+BrCKlDu3n3qevmW69dFoKFag+9GsBPuu8J+J/dSa1F8eIEgaFvygwfsqmovaCxiOxgeC7C12VP7Zh3qCVp6mBq0QW1A9joOXkTuP5CzuxEOkFwPkDp5RstlQ7XvYMtVmcf3Ez0IkJPl9w0VQ45+hg+ikUHteJzeLSCbGbxHKVv6uKweI93u3nmPsLUcU4cxtxLTtHTeFLkvsMiVnO0cYI5TB9d5O3NR6vh9b8vvRfHNaBck/L5KBXrDY/G6zckMzVMSPNR6lYnootTFDa6j1KxKwlNFUSK2JUR7ydV5RZOVjoIiJDCIiACIiACIiACIiACIiACIiACIiACIiAPTXkaEhS8Pxaqz2XuHqf0UJE1JroKNse0FU+0Z80dxxx1C1KK/Vn8i4o2L+KE7BH8YqkRmMLXIk8kn7hSM1TEuOpKxEr4im2xhERIAiIgAiIgAiIgAiIgAiIgAiIgAiIgAiIgAiIgAiIgAiIgAiIgAiIgAiIgAiIgAiIgAiIgAiIgAiIgA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data:image/jpeg;base64,/9j/4AAQSkZJRgABAQAAAQABAAD/2wCEAAkGBxQTEhUUExQWFhUWGBcaGRgYFhoYFxwYFhwYGBgaGRcYHCggGB0lHRgXITIhJSkrLi4uGh8zODMsNygtLysBCgoKDg0OGhAQGywkHyQvLywsLCw0LCwsLCwsLCwsLywsLCwsLCwsNCwsLCwsLCwsLCwsLCwsLCwsLCwsLCwsLP/AABEIAOEA4QMBIgACEQEDEQH/xAAcAAEAAgMBAQEAAAAAAAAAAAAABAYDBQcCAQj/xAA8EAABAwIEAwUGBQIGAwEAAAABAAIRAyEEEjFBBVFhBhMicYEyQpGhsfAHFMHR4VJiFRYjQ4LxU3LSM//EABkBAAMBAQEAAAAAAAAAAAAAAAABAgMEBf/EAC0RAAICAgIBAwIEBwEAAAAAAAABAhEDIRIxBBNBUSJxMmGx8CMzkaHB0eEF/9oADAMBAAIRAxEAPwDhqIiACIiACIiACIiACIiACIsrMO46NKaTYGJFsaXBK7tKbj/xP7LN/lvEf+Mj0j6p8JfArRqEWzfwKsPcKjVOH1Bq0/Ao4sLIqL26mRsvCkYREQAREQAREQAREQAREQAREQAREQAREQAREQAReqbC4wBJKtvZ/sXUqkF4ga3MNA5klaQxyn0JtIq+Gwj6hhjSSVbuE/h7XqRnGWdjr8NvWF0DhtPB4Ro7oCpUteIZ6u1PkPgFucLxFz/Gcse6L5bGJsNPRbeko7qyOVlPwnYFlISaZefWPgCD+iYZjWPDWU2gn+kAn46BXGvjWABr3yTyqW1J1Fxr8lrcOaeeIY2ZIvc9cp5wL/yqWRLtCZqsXhXZTZx8rvN+i+YTDf6ZzA0xzeZcT5xI9VZsJiW5w0McQfafsDyjfnKmYvBU6ggEE9f/AJ3UvKOim1eHiJDmkDzJ9TP6KBiqA1gR0V04hhsrCBDYFrT5WXO+KV6tNxY6IJmYAB62t6KeVj6MWKwDHe602nXZV3GcPZe0Hp9wrXwx/jaNdZttEn9FDx5DnkAta3XTTfUJNhZTK2BjRRHsI1Vur4MEWv5LUV6Eaj5KHFDs0yKXVw3JRSIUNUUfEREgCIiACIiACIiACIiACIiACkYLBuquytH8L7gMG6q8MaLldS7M8EpUWS4X3J1Pl98lviw8vqfREp0ReznZdlIAkB9Q8xIHU/cKwVcM6QMzYbqR1H12UlhNR7WM8DNImBG5c5SzQpgw2Mwk5nuDWgC8wbA9Lm63eXjpGNX2Rv8AL1SqGljAwAauMTpcrY8I4I5mtTMZtkEjeRmJ/RaarXrYir3bHF193Q0AanWGjqpGJOWGNrPcWiCGzkgCBBJvJvIGnVYSm32XFfBsG4Wm9xFQQ3NMl3IERDRv1KwVq+DDwwsEgyDltbrmWuxOIqAw4ZQMosIt99FrSAXFxJMiIGw5LNyLo3nFuK02iGOlwuZPhJt7k301k6LFwbGd/WBZOcNE2ysyg3JEkzf9FXq2HvN1hZXfSDmscQHe11j6BLkPiy+8auwEOBMEGDbyhVPD8L72oTVfOX3Y2/TZQsLi3ABuYgfTXbdbXhbMrpqeEwCBqTO535fFFiaM1LggFXM0+EgiB8Pgq32g4A+m4vpmWk3G4n6q1Y/i+RksE9dJ6qt46pVqHNE3Ayw701PysnY6NLh8K4jkfr6KJiMO4zAlbB2oMQfPf10WQskA7x6p2IqdZhB5KPUpzqrFjKLXea1VahCLGaepTIXhbKrStBUCpTgqXGhpnhERSMIiIAIiIAIiIAL3SplxAAknReF0T8KuyJxLzWePAz5k6Aef0CvHDk99e4mzLwPhbcLSkgGq5syfdHM9eQW3pFziwGSC3OT1MhvyB+JTtHRbTrPZmLiBfSA4wYPkNeq1zMR4QwOhz3CY2bcR05+q9hwXpric772WCtxIUKRAlzn+yI5WnmI+a0LOK1DmDiZJGphoA+is+E4awtcXEnJliSbTaAlcM7vue6pOa65dlPedDnmQuCPkY46av8ynikzXsxrG0y0EkuI8UQCBm3MHlaOawNxw75lKmZe+w5SdJJ+ik47AEBodJDfDlMjLIkHppuqriAw4mmGvsXsBcRaZExe4+CjClOcvt+7FJOKS6+x0XA8DqZSKjs7gfagC1ttvVYqGAkkgCAY5/Ag7WsrBTrFrAxzvEIzOgAmDeReJ+4UGm7u2mDb4a+Wq86U7bO6MNI02KwrJ1g3mYv1sof8AhgdMSY0Eaxr5LNxLEEO015mPqpeAwNcNDslj7zjAgxoNRvf7LiKTSI2B4NmeIEzzFhputvh+EA1PE0Q3cExNoF9YutvwVk55JOSGiwAFvKV84jlbmuGkmTe86fotVpGdWV7tTQYA0Bt45HQayAQPVVl+UwWk22jxeYB1Eea2WJ4de7s1rEkm32TsoVXDxa1o15+SXJMqiFjWNdcHTmL+p/70UJzNlJquaDePXRY60AG8W1F9OSrkFGsxrBlWmr6aytrjGm9yob8J4ZiD1VrZnI12aRBWCoybb7FSH0b3tCjMvIVoRBc2F8UrEtm+6irNqigiIkAREQAREQBL4XgjWqsptElxC/UHZbhTcLhmUmgSB4urjr+3ouP/AIL8D7yua5Einceejfnf/iu5UZIBg6gQPMD4LWX0wS+f2ioK3bOS1+zdepUxXdNLm0HPnNZx1IAA9pxF/Uc1VzUmIiwmRy113X6UbRbeABJk2iTYSeZsAqh2h7LYN9XvKrMmYkPLfCHHKSD/AGkBtyNZC6Yf+lupr+hk8PwUPsJg6mIqgBzxTZLny+znHWBFzebyuhVeEUR6aGfW+2yzcL4bRosayi3K0XBNzfWXaknVbCthA9sTyv5LzPJz+pO1pHXDHwjspGIoDNUYdyYPnf5LT0OyBFSnUa5uVrg9stBdIMi2huNLK2cXpNLiC5oqgA5Q4ZiNyR+yj0iBcGJsfP8An6yphlnHp1ZMsUJdroxV6bwczpL9S4R5n2dun/a81OskWt/192WetUmCPTnbUea9YzhpJkuAI2iY5QsZGpp8ZWpzmgyLDMB+yncHd+YDc73ZWke9ytamDptoAotbAtEtcfESBMTANp+Cm8QwzMOW5Kr2yc0am2kgmNdlpB0YzLa5+S4u0anf76qqcee01NXEnbL+s/ot1xDHDuJkS8CII8Ui4HoqUcfUzQ7xa7Xt9IWs2iYnyux0a25D11WOo/Kw5J0v4Rebhe6tca8/jvB0XoYtzWt0IfMtmHRew22nyClDbKviqjHSHa/CD5LVNxGUxcjQ+n1V2r9mmVWkmWkdADB9OXOVBbwGiwtGrzudI0Nua0SZm2a7h/Cs7u8mW7efXlZfeJUQGkmIgrcViKDIDYEgD1uVTuMYxznkE2Gi0uiWzU419rc1rg5TcS77++q17tVS2B6BUWq2Cs4Xyu2RKclaGRkRFkMIiIAL6Avil8Jo561NvNw/dOKtpA9H6H/CnhAo4FhIu85j5NsPmCfVXajVAIFp36D9yo3AcF3dNjNmMa2OsCVnbQDXu5uIS8iScmaY1qiRSeZd5j4Ki/i7XczDS0kEPYTBII0Go5wr6RaNyqB+JmGnBVZnwlrpn2iC3Ub/AKWWXjP+NG/kqa+ltG24bxIRkDTLpOYzYHQRC2jDHyVZ7E0z3FB1R8l1KnAkknw5voRqrbTp6/BY54qMmkawlrZyb8SKL8FxOljWtzseyXAWNm907MYMAhzYJ3stkO0eDfTaWV2y+BkJ8cuI8JZ7QgnWIV27YdnWY3Dmi55pjwy5oBJa1zXZb7EtafQeSoPEfw7pUsG9mHcXVnEE1nDxANMhrQ32RMTFz6ALo9TDkhFTb5LWvj/hhBTTfHo2tI5WjxA+ZOcE9N78ipzsS0xUcZsZbFpjnuNCuTv7R8RwlXu6lQPjQVGB7XAixDiA4/HUKXgu3GILj3rabTb/AGi35SrfiSrTTD1ToRqZnWp5i6TmmBAs0aXFis3+Dd6ZdLnGZP7Beez/ABajiQx7YY5rYeLxJ3BIEix2tKsuGrAAlsEjQ625rmWNqTUgcrVlQqYGHRmdsMpaYIvG0a7reYThwfSiLwJJbsbWJE9VIfiBUJMQ4X5C39w36LAzijHCMwa5traesgBaJJGdGmxnBzMTldE+zmtPMaXR3CyRGa418Os77AfBbYPDiGVC0kjWRm53M+S8PfToiC4eQ3+KpIGyFlDAQb89plVzGua2sTsAPIRt53Uri/GS6sxoILHu93kAJknz2WXE4INl2ubaVViK/jKxqxoPFY75Tv5/sqzxrCEFxPQz0KteNw2RoM+caDkq5xSqA6SbOmBaSDqQBomIrtUWUJ7N+akYvECSG6L1Tb4b81ok0gRCad+S9MAII+C+1YBXxghUgIRC+LJXEErGsmUEREgCsn4eYbvMfQadM7Z9XAKtq7fhC0HiNKdJC1w/jRMuj9JYKvmqP5Cfkdfn8l9/MDNm1tbyK1GJrwXhljHiN7Tr9V64LxNgpgOcM2bLFpvus8mO0VDJvZtMTViIPqqp27wRxGEqhsghsjlLIdHrl+a3X5eo8lsGxidjup1bhzW0XtcSGuDpuDY6/Y5rHHFwkpfBvPJFqkc//Cxr/wAu4kz3TiGkgxleGuawE8jm+I2hdDpkD2j/ACqRgqLaVd1DDU3hrA0t9rI9r7OIE2dMzYWA9N3xbjtGizNVeKUah9jIMRGpvyU+ZHlkuPv/AJDD+Gmb3GOlsNBvZavjeIpYWg+pUcAA0m7g2S0EwCdSYVD7QfisGFowrO81zl4c1s6NjciZJ9FzDtL2jr4ypnruJEy1gJyN/wDVpMDzWmDwZSfKel/cieWlxizPx/tCcZi+9qGKcgNaPdYDNhuequGEqYGswhpBc1pcTUGWA0QSDNzvqucUmtsSPhf4qwcKNB8B4cPQAa9TrsvSlFJJLVGCN/w5n5d9M03NqFzg0tEkEnmXDw23EeoXRK1SqzQTmtYXbpJMaqs9nuDNbUp3zCQ68HLF9Ry0lXV1QGoWWuPm2CADpeSesHkuTKrKRocY6tJFNzTMiZOw5Ea66clo6VJ5kSRlMmJvHMwAb81aq4DHhxJbrGkX5iVWOOfiP3GamQC1wIaGjK69p+uy5VG3Rb+SFxfjTcOMz3QZItqXawNzYi+glULF9q8RUIl0CdIn66qDxPitWuZqOkDQDTXZQQ8tMtsQu3FiUVvszey+dmcYXsBJ/wBRhIjRxa6ZI20F/ILYjjTgWgzlm8iYE9VXOyNWtmqNZUABbLsw1vAAcQQJnnsVNFGu95YaZgTBMR1vN1jkg07QuiwcQxrHhzA5kuadfZB2uN1zbidNzKx7y/IjQjQEdFv3NIubkW/hR+JMbVZc+IC3pt99EoTp7GVlymNkM0sorGSYWyxQa1oaOS3kBp815Wd7pXisyEpmxUoDBixdYFIxZ0UdRLsaCIikYVv/AAvqluNaRrsqgrB2FxGTFsP3Ygrbx/5kSZ9H6Iw2JNerLdjcAkaNBPmJH0WtxmH7unndIdmJgbR9FsOENp0q7XtdOVsPEzOYCIG5tK3/ABXh4qUTA8QnbTeyvLSdLozStGt4N2hp5Ws8WYiIvYDc/wBIvr0W94jlNB8mW5HTBvEbeiqFeqRTByFhcIaQYmwvIgjWfRb/AIdWbUoA5srhAOW/i0BIHP8AUrmZcbPfB8/dAuaZAhoILTAuNYI5LmnbH8PK1dzqzHtdVe9xdm8Ia2+VrcslxiNgumnHuY11QwRtOs+zYed1V+1fah1Cg+qWibBg0l59kR8SegKUcs4NKHbOhY1K3Lo4njKLaFarh6xLgxzmlzMoJI09qQBPr1C0lZoJEWE7fpK94qoXOcS7MXEku5k3J+KxMbzm+i9aqRzEyha8THSein4aiDLpaAAHAGzSBzG56LT4mrlgNJ0v97rJhaz4kMz3mZJd6AHT0WbQzr3ZHHtdhA85Q8PPtj3RYlsQWm/VQXcVxBxhzNuSwCnDi6QRDi1zRl8M+hOql8J4aGUaZe+m2B3gaQCAXbgHeTuVtcEylDcRSquqguc0nLJaSbtkGQ0EcyQNyuV1so3XGcSxlMucYgDKeX8rgfbjEiriA7Vxbf1JI9bldB7QceZWNVu1OHAwZ2DmeMXJsecgLm+OpmrNYtMBxbl3yjym+yxxxcclvr/Y29EPCEQZ+CjlhJEbm0K0UcNR7sOp06ni8JbIaQ4tLSM7g6xknQEWWU9nqTfE6rkmAxhqB9T/AJBrIPxA67Lq5EmPsrgyC/KQXQ2SZEDpadhturAynUzu7svkAy0uBsCBy+S+8AZSplwz5gYvADy3SS0E+8RvpdZ+JMdTDnC/hNgBJNoj1WbdgU2lic1ZzXVGhjnloBkuF4kevPqvmNexgdDs8EgEbwSP0UPiOHaZe0i59kNgDnf+N1Fpu16aH1S4RexHmky5J816qEm69hxMwEmBfdOQyPWH35rExe6psBOq8beqlAeMWNFGUjFuuPJR1EuxoIiKRhTuC1slem7+4fOygr60wZ5Koy4yTE9ndKGKORrgSHMOo1izm/VXTs3xwVg5rpBeS3XSBLTB00AXNuz+KFSjTcOUH00+pHop9N7mkljss77gea9LyIKW19zni2mWniVQtb4wX5HAUyCLZAM8tB1Fr66aXUzs3xABrxEZrxAnXTyvEfuqoMXmzMDpbLi0nWTGbynK1dExVNvcNhn+3MtAJBI1bGp3XnZI0bYm9317Gsx9ZzH+F2QCmJB0zvIYN4aZhcc7a8efWfluGUyWi/vgkOcR5CB0J5wNv2t4k92IcW1nP7rwHw+HWS7r59AqRinbDTU33XX4/jKL5vv9ByyNqiHSALhOiy0qJzEBSKWFgtzWBBM7ASQSOem3VdW/yVhCwPDHVgWgnKXNiAJaMgzHmddRG61yTUSUclpcOrPNmPN/6TFo94aaq208PQzNa9pNUNGYN8TTBlpe7WepWuxHaAMqO7hhawWayZgbS43edeSzcG4g/NnczwzcACmTNssnbzKzlbGXbvqdYOpsFR7GtI7sAmoXHxZA6MjW6Q032Wu4eHscMO3P4ZcRTa1vgt4XtfApmSORsbDbJgsbWo1B+XoPDXXIAzUwNCczWi/mVmpcUpNqnvhTFYnxS5wuSb2OU+Y0EXWAzxxTspUdUDnU3MBJhlOHMItlJabN0uOp81C7S9nqzKAY4sEuhtpe7wneQQQJEfRXpvaPDUqbSarSbABrg6/KGkx5EqLj+JfmaRDWtuS3xkZg0yM1gYPTWFFt9jOYYfgrnMDGPqOIcZAbEO5lwMaczawUVnZ//VDX1GeE3LGuc7leAcxIgWn5LomAwPdBwpZi0TeWhl9Yhsn11Wrrhr6o8TW5YAc15Dra2bY3tc8yr5CK/gezxdUlrgzI0jLcX6GL7naOS2uDxTmuy142giwIHLnqt1hsL+WOZ7wS43AFyeV9Vpe0TmFzXDb3YkRPiJGkAbFS9gV/tA/DmoW0oyxNrAucbwdz1VWFpBgEGf4Wyzh0xYBx1EFR8fh5cS0QItJ1O8cvLolB7diMYa4skO8JN26XPPmsOIFoUmhiBly9I9dyoNStdJ3YzHUbYL3TboFjfVkr0Klk6AiYg+JYl9cV8WbKCIiQBERAF+/DbGhxNFx8vPb529Vb6tlyDg2ONGq142N/JdnpObWpNqN94X816OKfPGk/bRjKOyDQpkmADJMADUnSB52VgxvGKrcKWhwa4XB5QAYk9IPkeq0jKBneZtGp8lJ4gx73ufUbLc0E+QGv/HLZYzX1WNdUVDGVHXcw+1PeBukbExsQVp3UwXNJHhm8mJE6TtZXntDhKVOnDafdlpALzJtJAIEQG5hcenJU2rhj4muBLgTGW7TAJcZ5Rdd0WmrRJm7QVJiGBgbYZbCNAQBta36mSpvZPtecNIqsNZhBbkcTlAdqQBvpqtfXytZ3dQOLolpm1+hvzWlLCfvkocE1TKs63wf8O6NbxGrYklrKbhpc3zGRtHoqz2s4E/DENpMMam5eBawlzQ1xvcxrygLS4DtPXosDGueLQTJJiZgbtEW9VZOFdt8WwZWjM28Bwc4Gdfn0+MrncZp2VaK3TxeLYRnc6mzVrHOiRtDRqsnFeJtLgXBpdlHss0AHN1j8jr5LZcUxlWoS+tRYDEXaRa0X5ggQQJUbB8EfUeM9MCBcHwiAC7rrrYI12wI57TUjDTh21XCwNyL6wycp+9VYeE9rQ9oD2OysFw7K1s7CG+0NbHZVxvDZL25qDCLZA4Am8EEkbR8lMw/Z6g3xV8QxzIPhYbk3gTBt8zB0UNIZYTxZ2LPd0Q5gkd5UcZBGzGhhgrHjcLTpNhsAAmLgExzLRYCfZC0NGrUc6KOUNBOWxb4QSQSGxJ+S1nG8Q5zspe45RzImfoOm6niBcW4iAL5mtBMlkuk6luaSTbVUXinFalVxEZWwbSYgG5gm5PksuBp1C10CGtu5xBJsCYubxy6rVPYS65JkxfWTF01GgMgLy3vDGXS7tf8A1Gtl8r13Pa1t4GvmeSj4t4LyQIEwByA0WCUnHdiPb6ZA1+d1gXp5WMKGM9gLzXMBZ2MhQ675KlvQ6MSIizGEREAEREAF0T8N+O/7DyOk/AfsudrLhq5Y4ObqFriycJfl7ias7xWwpkFszNhvK2gxoczJWlrrkmNS25zA2iJ+CrfZHjbMZRDS6KjRvv5/fVXA9ny6kdXOcCNQHAkcz6fEldE69yPsaDtLxFrg11Fzntdmc0CYDmjNBIAJAvYGNTeCqtwOo4jJ3ENqPzZ4iBBaGNdpufjosNXvcLXIIl9MxBuOWm4gn4qwdksRnLC5oaA61rDlF9LQt8kfSx62TH6mVHjdIUa9Sj7YYYa+PGGxYAaDUD0Oih8NADiHUXVHECAbXBDidP6RI03Vp44G0sRVLw3Nd7NSQHBvh1u03uQb8t9BiOI1awBnIAdWkjkQLWtIjSAqi24oD0eFYio25pNbqBMkAWyjNdosfnzU3B4mtTgCo0uaGhoDw7eRqZBk9eS12GoGQS8iLXPO0HkdCsj8LJJ7tp6T8TraY25qJIpGXG4atUl72kO1LRZpaIFxG2miiuqYmkCG0x4sskNJPhBGgAHs+tkZhpN3ERaziIB28vKy8YrBNbcPfm2u6Z9DP35KKAw1G1Xua7uHAt3bJcYPN2uh+a94cuacxpuGcjMAPFEybwYmeWy81TMAl7iP73T8zz2UnD12NIJa8dZcNbc0mMs/BKdODlYSINnG52y6AD+Fl7QYUPYHUw1tRkFoaAenitcqvN4jlMsc4A/1CW38tFlp8bfnkhpB1DTNvIrJxdjM1TA13Ui6s7QSGN0MbWMdFT+LYd7MpM5SIBggSNRBuNP1Vqf2gaXXmNDPwle8VVp1G5XkEOGn0I/hFtCKE+mRHUT6X/ZYiVseJYLu3GCC3Y/vyWueENgY3FZqNPcr6ylHmvVR8CSsW7KoxYqrAhQV6qPkyvKhsYRESAIiIAIiIAIiIAn8G4o/D1A9p8wu+diO2TcRTawwdvLoV+dFP4RxV+HeHMJHMStseRVxl1+hLXujuHaDBvZUqVWMLhJmwOkCZ1ykQsXDatAMc2RnBc4NykOBgEwJkEFu3mtB2c7UZx4ahbI0LrB3mdPWQtpiWVnNmsxjmTcjK1/oQPou9xUo03ozTpkDtRiA+k10tcCfC4tEjU5XmDy5j9qnhyQ7XLN7iR8+ivHDuMMoF7Mgc115qCJj+pols9RqslSlgMT4O7dSc42fTIIDt/CTYH+lNPiqrQdlW7ybwAekmZ0ggWGlls6mGeIJjbT9oCjca4BXw5ln+pTmxYCZ826tPRQBx9+UNc0GN91LV7QWSa3C3C5Aidpnntogw2UezPoYv0hYP8YbA1mdNh1lS34kHUEHXW530UNMoYfKTJvH9vwtCknEke453oALKCcfMZR8/wBFidxN0mBB5R8NSoaCz1iKtImDSLfIFrvlqoOLDJtMdf0c0SvWIxhcbm8f0x9f0UVzyfLpO6KGRq1MO94tPUyPQqJVDm722g2U17om3S6h13RbZS2BmONGXxax9+q1rLmUyyvpqBoWTGZHPgElaytVkr7WrFxWJZNjCIikYREQAREQAREQAREQAREQBlw+Icwy0wV0Hsr29DWijiG5mG2unl+y5yi0hllHXsJqzseNpU3NFSm7vGQBmBBjo4bFav8AKAkkaQTaBYdCVz/h/FqtEyxxHqrJge1VN3/7MidS23y0+i7oeRFrZk4suHDuPV6Ns3eU9vetyM6+ik4x+BrCKlDu3n3qevmW69dFoKFag+9GsBPuu8J+J/dSa1F8eIEgaFvygwfsqmovaCxiOxgeC7C12VP7Zh3qCVp6mBq0QW1A9joOXkTuP5CzuxEOkFwPkDp5RstlQ7XvYMtVmcf3Ez0IkJPl9w0VQ45+hg+ikUHteJzeLSCbGbxHKVv6uKweI93u3nmPsLUcU4cxtxLTtHTeFLkvsMiVnO0cYI5TB9d5O3NR6vh9b8vvRfHNaBck/L5KBXrDY/G6zckMzVMSPNR6lYnootTFDa6j1KxKwlNFUSK2JUR7ydV5RZOVjoIiJDCIiACIiACIiACIiACIiACIiACIiACIiAPTXkaEhS8Pxaqz2XuHqf0UJE1JroKNse0FU+0Z80dxxx1C1KK/Vn8i4o2L+KE7BH8YqkRmMLXIk8kn7hSM1TEuOpKxEr4im2xhERIAiIgAiIgAiIgAiIgAiIgAiIgAiIgAiIgAiIgAiIgAiIgAiIgAiIgAiIgAiIgAiIgAiIgAiIgAiIgA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data:image/jpeg;base64,/9j/4AAQSkZJRgABAQAAAQABAAD/2wCEAAkGBxQTEhUUExQWFhUWGBcaGRgYFhoYFxwYFhwYGBgaGRcYHCggGB0lHRgXITIhJSkrLi4uGh8zODMsNygtLysBCgoKDg0OGhAQGywkHyQvLywsLCw0LCwsLCwsLCwsLywsLCwsLCwsNCwsLCwsLCwsLCwsLCwsLCwsLCwsLCwsLP/AABEIAOEA4QMBIgACEQEDEQH/xAAcAAEAAgMBAQEAAAAAAAAAAAAABAYDBQcCAQj/xAA8EAABAwIEAwUGBQIGAwEAAAABAAIRAyEEEjFBBVFhBhMicYEyQpGhsfAHFMHR4VJiFRYjQ4LxU3LSM//EABkBAAMBAQEAAAAAAAAAAAAAAAABAgMEBf/EAC0RAAICAgIBAwIEBwEAAAAAAAABAhEDIRIxBBNBUSJxMmGx8CMzkaHB0eEF/9oADAMBAAIRAxEAPwDhqIiACIiACIiACIiACIiACIsrMO46NKaTYGJFsaXBK7tKbj/xP7LN/lvEf+Mj0j6p8JfArRqEWzfwKsPcKjVOH1Bq0/Ao4sLIqL26mRsvCkYREQAREQAREQAREQAREQAREQAREQAREQAREQAReqbC4wBJKtvZ/sXUqkF4ga3MNA5klaQxyn0JtIq+Gwj6hhjSSVbuE/h7XqRnGWdjr8NvWF0DhtPB4Ro7oCpUteIZ6u1PkPgFucLxFz/Gcse6L5bGJsNPRbeko7qyOVlPwnYFlISaZefWPgCD+iYZjWPDWU2gn+kAn46BXGvjWABr3yTyqW1J1Fxr8lrcOaeeIY2ZIvc9cp5wL/yqWRLtCZqsXhXZTZx8rvN+i+YTDf6ZzA0xzeZcT5xI9VZsJiW5w0McQfafsDyjfnKmYvBU6ggEE9f/AJ3UvKOim1eHiJDmkDzJ9TP6KBiqA1gR0V04hhsrCBDYFrT5WXO+KV6tNxY6IJmYAB62t6KeVj6MWKwDHe602nXZV3GcPZe0Hp9wrXwx/jaNdZttEn9FDx5DnkAta3XTTfUJNhZTK2BjRRHsI1Vur4MEWv5LUV6Eaj5KHFDs0yKXVw3JRSIUNUUfEREgCIiACIiACIiACIiACIiACkYLBuquytH8L7gMG6q8MaLldS7M8EpUWS4X3J1Pl98lviw8vqfREp0ReznZdlIAkB9Q8xIHU/cKwVcM6QMzYbqR1H12UlhNR7WM8DNImBG5c5SzQpgw2Mwk5nuDWgC8wbA9Lm63eXjpGNX2Rv8AL1SqGljAwAauMTpcrY8I4I5mtTMZtkEjeRmJ/RaarXrYir3bHF193Q0AanWGjqpGJOWGNrPcWiCGzkgCBBJvJvIGnVYSm32XFfBsG4Wm9xFQQ3NMl3IERDRv1KwVq+DDwwsEgyDltbrmWuxOIqAw4ZQMosIt99FrSAXFxJMiIGw5LNyLo3nFuK02iGOlwuZPhJt7k301k6LFwbGd/WBZOcNE2ysyg3JEkzf9FXq2HvN1hZXfSDmscQHe11j6BLkPiy+8auwEOBMEGDbyhVPD8L72oTVfOX3Y2/TZQsLi3ABuYgfTXbdbXhbMrpqeEwCBqTO535fFFiaM1LggFXM0+EgiB8Pgq32g4A+m4vpmWk3G4n6q1Y/i+RksE9dJ6qt46pVqHNE3Ayw701PysnY6NLh8K4jkfr6KJiMO4zAlbB2oMQfPf10WQskA7x6p2IqdZhB5KPUpzqrFjKLXea1VahCLGaepTIXhbKrStBUCpTgqXGhpnhERSMIiIAIiIAIiIAL3SplxAAknReF0T8KuyJxLzWePAz5k6Aef0CvHDk99e4mzLwPhbcLSkgGq5syfdHM9eQW3pFziwGSC3OT1MhvyB+JTtHRbTrPZmLiBfSA4wYPkNeq1zMR4QwOhz3CY2bcR05+q9hwXpric772WCtxIUKRAlzn+yI5WnmI+a0LOK1DmDiZJGphoA+is+E4awtcXEnJliSbTaAlcM7vue6pOa65dlPedDnmQuCPkY46av8ynikzXsxrG0y0EkuI8UQCBm3MHlaOawNxw75lKmZe+w5SdJJ+ik47AEBodJDfDlMjLIkHppuqriAw4mmGvsXsBcRaZExe4+CjClOcvt+7FJOKS6+x0XA8DqZSKjs7gfagC1ttvVYqGAkkgCAY5/Ag7WsrBTrFrAxzvEIzOgAmDeReJ+4UGm7u2mDb4a+Wq86U7bO6MNI02KwrJ1g3mYv1sof8AhgdMSY0Eaxr5LNxLEEO015mPqpeAwNcNDslj7zjAgxoNRvf7LiKTSI2B4NmeIEzzFhputvh+EA1PE0Q3cExNoF9YutvwVk55JOSGiwAFvKV84jlbmuGkmTe86fotVpGdWV7tTQYA0Bt45HQayAQPVVl+UwWk22jxeYB1Eea2WJ4de7s1rEkm32TsoVXDxa1o15+SXJMqiFjWNdcHTmL+p/70UJzNlJquaDePXRY60AG8W1F9OSrkFGsxrBlWmr6aytrjGm9yob8J4ZiD1VrZnI12aRBWCoybb7FSH0b3tCjMvIVoRBc2F8UrEtm+6irNqigiIkAREQAREQBL4XgjWqsptElxC/UHZbhTcLhmUmgSB4urjr+3ouP/AIL8D7yua5Einceejfnf/iu5UZIBg6gQPMD4LWX0wS+f2ioK3bOS1+zdepUxXdNLm0HPnNZx1IAA9pxF/Uc1VzUmIiwmRy113X6UbRbeABJk2iTYSeZsAqh2h7LYN9XvKrMmYkPLfCHHKSD/AGkBtyNZC6Yf+lupr+hk8PwUPsJg6mIqgBzxTZLny+znHWBFzebyuhVeEUR6aGfW+2yzcL4bRosayi3K0XBNzfWXaknVbCthA9sTyv5LzPJz+pO1pHXDHwjspGIoDNUYdyYPnf5LT0OyBFSnUa5uVrg9stBdIMi2huNLK2cXpNLiC5oqgA5Q4ZiNyR+yj0iBcGJsfP8An6yphlnHp1ZMsUJdroxV6bwczpL9S4R5n2dun/a81OskWt/192WetUmCPTnbUea9YzhpJkuAI2iY5QsZGpp8ZWpzmgyLDMB+yncHd+YDc73ZWke9ytamDptoAotbAtEtcfESBMTANp+Cm8QwzMOW5Kr2yc0am2kgmNdlpB0YzLa5+S4u0anf76qqcee01NXEnbL+s/ot1xDHDuJkS8CII8Ui4HoqUcfUzQ7xa7Xt9IWs2iYnyux0a25D11WOo/Kw5J0v4Rebhe6tca8/jvB0XoYtzWt0IfMtmHRew22nyClDbKviqjHSHa/CD5LVNxGUxcjQ+n1V2r9mmVWkmWkdADB9OXOVBbwGiwtGrzudI0Nua0SZm2a7h/Cs7u8mW7efXlZfeJUQGkmIgrcViKDIDYEgD1uVTuMYxznkE2Gi0uiWzU419rc1rg5TcS77++q17tVS2B6BUWq2Cs4Xyu2RKclaGRkRFkMIiIAL6Avil8Jo561NvNw/dOKtpA9H6H/CnhAo4FhIu85j5NsPmCfVXajVAIFp36D9yo3AcF3dNjNmMa2OsCVnbQDXu5uIS8iScmaY1qiRSeZd5j4Ki/i7XczDS0kEPYTBII0Go5wr6RaNyqB+JmGnBVZnwlrpn2iC3Ub/AKWWXjP+NG/kqa+ltG24bxIRkDTLpOYzYHQRC2jDHyVZ7E0z3FB1R8l1KnAkknw5voRqrbTp6/BY54qMmkawlrZyb8SKL8FxOljWtzseyXAWNm907MYMAhzYJ3stkO0eDfTaWV2y+BkJ8cuI8JZ7QgnWIV27YdnWY3Dmi55pjwy5oBJa1zXZb7EtafQeSoPEfw7pUsG9mHcXVnEE1nDxANMhrQ32RMTFz6ALo9TDkhFTb5LWvj/hhBTTfHo2tI5WjxA+ZOcE9N78ipzsS0xUcZsZbFpjnuNCuTv7R8RwlXu6lQPjQVGB7XAixDiA4/HUKXgu3GILj3rabTb/AGi35SrfiSrTTD1ToRqZnWp5i6TmmBAs0aXFis3+Dd6ZdLnGZP7Beez/ABajiQx7YY5rYeLxJ3BIEix2tKsuGrAAlsEjQ625rmWNqTUgcrVlQqYGHRmdsMpaYIvG0a7reYThwfSiLwJJbsbWJE9VIfiBUJMQ4X5C39w36LAzijHCMwa5traesgBaJJGdGmxnBzMTldE+zmtPMaXR3CyRGa418Os77AfBbYPDiGVC0kjWRm53M+S8PfToiC4eQ3+KpIGyFlDAQb89plVzGua2sTsAPIRt53Uri/GS6sxoILHu93kAJknz2WXE4INl2ubaVViK/jKxqxoPFY75Tv5/sqzxrCEFxPQz0KteNw2RoM+caDkq5xSqA6SbOmBaSDqQBomIrtUWUJ7N+akYvECSG6L1Tb4b81ok0gRCad+S9MAII+C+1YBXxghUgIRC+LJXEErGsmUEREgCsn4eYbvMfQadM7Z9XAKtq7fhC0HiNKdJC1w/jRMuj9JYKvmqP5Cfkdfn8l9/MDNm1tbyK1GJrwXhljHiN7Tr9V64LxNgpgOcM2bLFpvus8mO0VDJvZtMTViIPqqp27wRxGEqhsghsjlLIdHrl+a3X5eo8lsGxidjup1bhzW0XtcSGuDpuDY6/Y5rHHFwkpfBvPJFqkc//Cxr/wAu4kz3TiGkgxleGuawE8jm+I2hdDpkD2j/ACqRgqLaVd1DDU3hrA0t9rI9r7OIE2dMzYWA9N3xbjtGizNVeKUah9jIMRGpvyU+ZHlkuPv/AJDD+Gmb3GOlsNBvZavjeIpYWg+pUcAA0m7g2S0EwCdSYVD7QfisGFowrO81zl4c1s6NjciZJ9FzDtL2jr4ypnruJEy1gJyN/wDVpMDzWmDwZSfKel/cieWlxizPx/tCcZi+9qGKcgNaPdYDNhuequGEqYGswhpBc1pcTUGWA0QSDNzvqucUmtsSPhf4qwcKNB8B4cPQAa9TrsvSlFJJLVGCN/w5n5d9M03NqFzg0tEkEnmXDw23EeoXRK1SqzQTmtYXbpJMaqs9nuDNbUp3zCQ68HLF9Ry0lXV1QGoWWuPm2CADpeSesHkuTKrKRocY6tJFNzTMiZOw5Ea66clo6VJ5kSRlMmJvHMwAb81aq4DHhxJbrGkX5iVWOOfiP3GamQC1wIaGjK69p+uy5VG3Rb+SFxfjTcOMz3QZItqXawNzYi+glULF9q8RUIl0CdIn66qDxPitWuZqOkDQDTXZQQ8tMtsQu3FiUVvszey+dmcYXsBJ/wBRhIjRxa6ZI20F/ILYjjTgWgzlm8iYE9VXOyNWtmqNZUABbLsw1vAAcQQJnnsVNFGu95YaZgTBMR1vN1jkg07QuiwcQxrHhzA5kuadfZB2uN1zbidNzKx7y/IjQjQEdFv3NIubkW/hR+JMbVZc+IC3pt99EoTp7GVlymNkM0sorGSYWyxQa1oaOS3kBp815Wd7pXisyEpmxUoDBixdYFIxZ0UdRLsaCIikYVv/AAvqluNaRrsqgrB2FxGTFsP3Ygrbx/5kSZ9H6Iw2JNerLdjcAkaNBPmJH0WtxmH7unndIdmJgbR9FsOENp0q7XtdOVsPEzOYCIG5tK3/ABXh4qUTA8QnbTeyvLSdLozStGt4N2hp5Ws8WYiIvYDc/wBIvr0W94jlNB8mW5HTBvEbeiqFeqRTByFhcIaQYmwvIgjWfRb/AIdWbUoA5srhAOW/i0BIHP8AUrmZcbPfB8/dAuaZAhoILTAuNYI5LmnbH8PK1dzqzHtdVe9xdm8Ia2+VrcslxiNgumnHuY11QwRtOs+zYed1V+1fah1Cg+qWibBg0l59kR8SegKUcs4NKHbOhY1K3Lo4njKLaFarh6xLgxzmlzMoJI09qQBPr1C0lZoJEWE7fpK94qoXOcS7MXEku5k3J+KxMbzm+i9aqRzEyha8THSein4aiDLpaAAHAGzSBzG56LT4mrlgNJ0v97rJhaz4kMz3mZJd6AHT0WbQzr3ZHHtdhA85Q8PPtj3RYlsQWm/VQXcVxBxhzNuSwCnDi6QRDi1zRl8M+hOql8J4aGUaZe+m2B3gaQCAXbgHeTuVtcEylDcRSquqguc0nLJaSbtkGQ0EcyQNyuV1so3XGcSxlMucYgDKeX8rgfbjEiriA7Vxbf1JI9bldB7QceZWNVu1OHAwZ2DmeMXJsecgLm+OpmrNYtMBxbl3yjym+yxxxcclvr/Y29EPCEQZ+CjlhJEbm0K0UcNR7sOp06ni8JbIaQ4tLSM7g6xknQEWWU9nqTfE6rkmAxhqB9T/AJBrIPxA67Lq5EmPsrgyC/KQXQ2SZEDpadhturAynUzu7svkAy0uBsCBy+S+8AZSplwz5gYvADy3SS0E+8RvpdZ+JMdTDnC/hNgBJNoj1WbdgU2lic1ZzXVGhjnloBkuF4kevPqvmNexgdDs8EgEbwSP0UPiOHaZe0i59kNgDnf+N1Fpu16aH1S4RexHmky5J816qEm69hxMwEmBfdOQyPWH35rExe6psBOq8beqlAeMWNFGUjFuuPJR1EuxoIiKRhTuC1slem7+4fOygr60wZ5Koy4yTE9ndKGKORrgSHMOo1izm/VXTs3xwVg5rpBeS3XSBLTB00AXNuz+KFSjTcOUH00+pHop9N7mkljss77gea9LyIKW19zni2mWniVQtb4wX5HAUyCLZAM8tB1Fr66aXUzs3xABrxEZrxAnXTyvEfuqoMXmzMDpbLi0nWTGbynK1dExVNvcNhn+3MtAJBI1bGp3XnZI0bYm9317Gsx9ZzH+F2QCmJB0zvIYN4aZhcc7a8efWfluGUyWi/vgkOcR5CB0J5wNv2t4k92IcW1nP7rwHw+HWS7r59AqRinbDTU33XX4/jKL5vv9ByyNqiHSALhOiy0qJzEBSKWFgtzWBBM7ASQSOem3VdW/yVhCwPDHVgWgnKXNiAJaMgzHmddRG61yTUSUclpcOrPNmPN/6TFo94aaq208PQzNa9pNUNGYN8TTBlpe7WepWuxHaAMqO7hhawWayZgbS43edeSzcG4g/NnczwzcACmTNssnbzKzlbGXbvqdYOpsFR7GtI7sAmoXHxZA6MjW6Q032Wu4eHscMO3P4ZcRTa1vgt4XtfApmSORsbDbJgsbWo1B+XoPDXXIAzUwNCczWi/mVmpcUpNqnvhTFYnxS5wuSb2OU+Y0EXWAzxxTspUdUDnU3MBJhlOHMItlJabN0uOp81C7S9nqzKAY4sEuhtpe7wneQQQJEfRXpvaPDUqbSarSbABrg6/KGkx5EqLj+JfmaRDWtuS3xkZg0yM1gYPTWFFt9jOYYfgrnMDGPqOIcZAbEO5lwMaczawUVnZ//VDX1GeE3LGuc7leAcxIgWn5LomAwPdBwpZi0TeWhl9Yhsn11Wrrhr6o8TW5YAc15Dra2bY3tc8yr5CK/gezxdUlrgzI0jLcX6GL7naOS2uDxTmuy142giwIHLnqt1hsL+WOZ7wS43AFyeV9Vpe0TmFzXDb3YkRPiJGkAbFS9gV/tA/DmoW0oyxNrAucbwdz1VWFpBgEGf4Wyzh0xYBx1EFR8fh5cS0QItJ1O8cvLolB7diMYa4skO8JN26XPPmsOIFoUmhiBly9I9dyoNStdJ3YzHUbYL3TboFjfVkr0Klk6AiYg+JYl9cV8WbKCIiQBERAF+/DbGhxNFx8vPb529Vb6tlyDg2ONGq142N/JdnpObWpNqN94X816OKfPGk/bRjKOyDQpkmADJMADUnSB52VgxvGKrcKWhwa4XB5QAYk9IPkeq0jKBneZtGp8lJ4gx73ufUbLc0E+QGv/HLZYzX1WNdUVDGVHXcw+1PeBukbExsQVp3UwXNJHhm8mJE6TtZXntDhKVOnDafdlpALzJtJAIEQG5hcenJU2rhj4muBLgTGW7TAJcZ5Rdd0WmrRJm7QVJiGBgbYZbCNAQBta36mSpvZPtecNIqsNZhBbkcTlAdqQBvpqtfXytZ3dQOLolpm1+hvzWlLCfvkocE1TKs63wf8O6NbxGrYklrKbhpc3zGRtHoqz2s4E/DENpMMam5eBawlzQ1xvcxrygLS4DtPXosDGueLQTJJiZgbtEW9VZOFdt8WwZWjM28Bwc4Gdfn0+MrncZp2VaK3TxeLYRnc6mzVrHOiRtDRqsnFeJtLgXBpdlHss0AHN1j8jr5LZcUxlWoS+tRYDEXaRa0X5ggQQJUbB8EfUeM9MCBcHwiAC7rrrYI12wI57TUjDTh21XCwNyL6wycp+9VYeE9rQ9oD2OysFw7K1s7CG+0NbHZVxvDZL25qDCLZA4Am8EEkbR8lMw/Z6g3xV8QxzIPhYbk3gTBt8zB0UNIZYTxZ2LPd0Q5gkd5UcZBGzGhhgrHjcLTpNhsAAmLgExzLRYCfZC0NGrUc6KOUNBOWxb4QSQSGxJ+S1nG8Q5zspe45RzImfoOm6niBcW4iAL5mtBMlkuk6luaSTbVUXinFalVxEZWwbSYgG5gm5PksuBp1C10CGtu5xBJsCYubxy6rVPYS65JkxfWTF01GgMgLy3vDGXS7tf8A1Gtl8r13Pa1t4GvmeSj4t4LyQIEwByA0WCUnHdiPb6ZA1+d1gXp5WMKGM9gLzXMBZ2MhQ675KlvQ6MSIizGEREAEREAF0T8N+O/7DyOk/AfsudrLhq5Y4ObqFriycJfl7ias7xWwpkFszNhvK2gxoczJWlrrkmNS25zA2iJ+CrfZHjbMZRDS6KjRvv5/fVXA9ny6kdXOcCNQHAkcz6fEldE69yPsaDtLxFrg11Fzntdmc0CYDmjNBIAJAvYGNTeCqtwOo4jJ3ENqPzZ4iBBaGNdpufjosNXvcLXIIl9MxBuOWm4gn4qwdksRnLC5oaA61rDlF9LQt8kfSx62TH6mVHjdIUa9Sj7YYYa+PGGxYAaDUD0Oih8NADiHUXVHECAbXBDidP6RI03Vp44G0sRVLw3Nd7NSQHBvh1u03uQb8t9BiOI1awBnIAdWkjkQLWtIjSAqi24oD0eFYio25pNbqBMkAWyjNdosfnzU3B4mtTgCo0uaGhoDw7eRqZBk9eS12GoGQS8iLXPO0HkdCsj8LJJ7tp6T8TraY25qJIpGXG4atUl72kO1LRZpaIFxG2miiuqYmkCG0x4sskNJPhBGgAHs+tkZhpN3ERaziIB28vKy8YrBNbcPfm2u6Z9DP35KKAw1G1Xua7uHAt3bJcYPN2uh+a94cuacxpuGcjMAPFEybwYmeWy81TMAl7iP73T8zz2UnD12NIJa8dZcNbc0mMs/BKdODlYSINnG52y6AD+Fl7QYUPYHUw1tRkFoaAenitcqvN4jlMsc4A/1CW38tFlp8bfnkhpB1DTNvIrJxdjM1TA13Ui6s7QSGN0MbWMdFT+LYd7MpM5SIBggSNRBuNP1Vqf2gaXXmNDPwle8VVp1G5XkEOGn0I/hFtCKE+mRHUT6X/ZYiVseJYLu3GCC3Y/vyWueENgY3FZqNPcr6ylHmvVR8CSsW7KoxYqrAhQV6qPkyvKhsYRESAIiIAIiIAIiIAn8G4o/D1A9p8wu+diO2TcRTawwdvLoV+dFP4RxV+HeHMJHMStseRVxl1+hLXujuHaDBvZUqVWMLhJmwOkCZ1ykQsXDatAMc2RnBc4NykOBgEwJkEFu3mtB2c7UZx4ahbI0LrB3mdPWQtpiWVnNmsxjmTcjK1/oQPou9xUo03ozTpkDtRiA+k10tcCfC4tEjU5XmDy5j9qnhyQ7XLN7iR8+ivHDuMMoF7Mgc115qCJj+pols9RqslSlgMT4O7dSc42fTIIDt/CTYH+lNPiqrQdlW7ybwAekmZ0ggWGlls6mGeIJjbT9oCjca4BXw5ln+pTmxYCZ826tPRQBx9+UNc0GN91LV7QWSa3C3C5Aidpnntogw2UezPoYv0hYP8YbA1mdNh1lS34kHUEHXW530UNMoYfKTJvH9vwtCknEke453oALKCcfMZR8/wBFidxN0mBB5R8NSoaCz1iKtImDSLfIFrvlqoOLDJtMdf0c0SvWIxhcbm8f0x9f0UVzyfLpO6KGRq1MO94tPUyPQqJVDm722g2U17om3S6h13RbZS2BmONGXxax9+q1rLmUyyvpqBoWTGZHPgElaytVkr7WrFxWJZNjCIikYREQAREQAREQAREQAREQBlw+Icwy0wV0Hsr29DWijiG5mG2unl+y5yi0hllHXsJqzseNpU3NFSm7vGQBmBBjo4bFav8AKAkkaQTaBYdCVz/h/FqtEyxxHqrJge1VN3/7MidS23y0+i7oeRFrZk4suHDuPV6Ns3eU9vetyM6+ik4x+BrCKlDu3n3qevmW69dFoKFag+9GsBPuu8J+J/dSa1F8eIEgaFvygwfsqmovaCxiOxgeC7C12VP7Zh3qCVp6mBq0QW1A9joOXkTuP5CzuxEOkFwPkDp5RstlQ7XvYMtVmcf3Ez0IkJPl9w0VQ45+hg+ikUHteJzeLSCbGbxHKVv6uKweI93u3nmPsLUcU4cxtxLTtHTeFLkvsMiVnO0cYI5TB9d5O3NR6vh9b8vvRfHNaBck/L5KBXrDY/G6zckMzVMSPNR6lYnootTFDa6j1KxKwlNFUSK2JUR7ydV5RZOVjoIiJDCIiACIiACIiACIiACIiACIiACIiACIiAPTXkaEhS8Pxaqz2XuHqf0UJE1JroKNse0FU+0Z80dxxx1C1KK/Vn8i4o2L+KE7BH8YqkRmMLXIk8kn7hSM1TEuOpKxEr4im2xhERIAiIgAiIgAiIgAiIgAiIgAiIgAiIgAiIgAiIgAiIgAiIgAiIgAiIgAiIgAiIgAiIgAiIgAiIgAiIgA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data:image/jpeg;base64,/9j/4AAQSkZJRgABAQAAAQABAAD/2wCEAAkGBxQTEhUUExQWFhUWGBcaGRgYFhoYFxwYFhwYGBgaGRcYHCggGB0lHRgXITIhJSkrLi4uGh8zODMsNygtLysBCgoKDg0OGhAQGywkHyQvLywsLCw0LCwsLCwsLCwsLywsLCwsLCwsNCwsLCwsLCwsLCwsLCwsLCwsLCwsLCwsLP/AABEIAOEA4QMBIgACEQEDEQH/xAAcAAEAAgMBAQEAAAAAAAAAAAAABAYDBQcCAQj/xAA8EAABAwIEAwUGBQIGAwEAAAABAAIRAyEEEjFBBVFhBhMicYEyQpGhsfAHFMHR4VJiFRYjQ4LxU3LSM//EABkBAAMBAQEAAAAAAAAAAAAAAAABAgMEBf/EAC0RAAICAgIBAwIEBwEAAAAAAAABAhEDIRIxBBNBUSJxMmGx8CMzkaHB0eEF/9oADAMBAAIRAxEAPwDhqIiACIiACIiACIiACIiACIsrMO46NKaTYGJFsaXBK7tKbj/xP7LN/lvEf+Mj0j6p8JfArRqEWzfwKsPcKjVOH1Bq0/Ao4sLIqL26mRsvCkYREQAREQAREQAREQAREQAREQAREQAREQAREQAReqbC4wBJKtvZ/sXUqkF4ga3MNA5klaQxyn0JtIq+Gwj6hhjSSVbuE/h7XqRnGWdjr8NvWF0DhtPB4Ro7oCpUteIZ6u1PkPgFucLxFz/Gcse6L5bGJsNPRbeko7qyOVlPwnYFlISaZefWPgCD+iYZjWPDWU2gn+kAn46BXGvjWABr3yTyqW1J1Fxr8lrcOaeeIY2ZIvc9cp5wL/yqWRLtCZqsXhXZTZx8rvN+i+YTDf6ZzA0xzeZcT5xI9VZsJiW5w0McQfafsDyjfnKmYvBU6ggEE9f/AJ3UvKOim1eHiJDmkDzJ9TP6KBiqA1gR0V04hhsrCBDYFrT5WXO+KV6tNxY6IJmYAB62t6KeVj6MWKwDHe602nXZV3GcPZe0Hp9wrXwx/jaNdZttEn9FDx5DnkAta3XTTfUJNhZTK2BjRRHsI1Vur4MEWv5LUV6Eaj5KHFDs0yKXVw3JRSIUNUUfEREgCIiACIiACIiACIiACIiACkYLBuquytH8L7gMG6q8MaLldS7M8EpUWS4X3J1Pl98lviw8vqfREp0ReznZdlIAkB9Q8xIHU/cKwVcM6QMzYbqR1H12UlhNR7WM8DNImBG5c5SzQpgw2Mwk5nuDWgC8wbA9Lm63eXjpGNX2Rv8AL1SqGljAwAauMTpcrY8I4I5mtTMZtkEjeRmJ/RaarXrYir3bHF193Q0AanWGjqpGJOWGNrPcWiCGzkgCBBJvJvIGnVYSm32XFfBsG4Wm9xFQQ3NMl3IERDRv1KwVq+DDwwsEgyDltbrmWuxOIqAw4ZQMosIt99FrSAXFxJMiIGw5LNyLo3nFuK02iGOlwuZPhJt7k301k6LFwbGd/WBZOcNE2ysyg3JEkzf9FXq2HvN1hZXfSDmscQHe11j6BLkPiy+8auwEOBMEGDbyhVPD8L72oTVfOX3Y2/TZQsLi3ABuYgfTXbdbXhbMrpqeEwCBqTO535fFFiaM1LggFXM0+EgiB8Pgq32g4A+m4vpmWk3G4n6q1Y/i+RksE9dJ6qt46pVqHNE3Ayw701PysnY6NLh8K4jkfr6KJiMO4zAlbB2oMQfPf10WQskA7x6p2IqdZhB5KPUpzqrFjKLXea1VahCLGaepTIXhbKrStBUCpTgqXGhpnhERSMIiIAIiIAIiIAL3SplxAAknReF0T8KuyJxLzWePAz5k6Aef0CvHDk99e4mzLwPhbcLSkgGq5syfdHM9eQW3pFziwGSC3OT1MhvyB+JTtHRbTrPZmLiBfSA4wYPkNeq1zMR4QwOhz3CY2bcR05+q9hwXpric772WCtxIUKRAlzn+yI5WnmI+a0LOK1DmDiZJGphoA+is+E4awtcXEnJliSbTaAlcM7vue6pOa65dlPedDnmQuCPkY46av8ynikzXsxrG0y0EkuI8UQCBm3MHlaOawNxw75lKmZe+w5SdJJ+ik47AEBodJDfDlMjLIkHppuqriAw4mmGvsXsBcRaZExe4+CjClOcvt+7FJOKS6+x0XA8DqZSKjs7gfagC1ttvVYqGAkkgCAY5/Ag7WsrBTrFrAxzvEIzOgAmDeReJ+4UGm7u2mDb4a+Wq86U7bO6MNI02KwrJ1g3mYv1sof8AhgdMSY0Eaxr5LNxLEEO015mPqpeAwNcNDslj7zjAgxoNRvf7LiKTSI2B4NmeIEzzFhputvh+EA1PE0Q3cExNoF9YutvwVk55JOSGiwAFvKV84jlbmuGkmTe86fotVpGdWV7tTQYA0Bt45HQayAQPVVl+UwWk22jxeYB1Eea2WJ4de7s1rEkm32TsoVXDxa1o15+SXJMqiFjWNdcHTmL+p/70UJzNlJquaDePXRY60AG8W1F9OSrkFGsxrBlWmr6aytrjGm9yob8J4ZiD1VrZnI12aRBWCoybb7FSH0b3tCjMvIVoRBc2F8UrEtm+6irNqigiIkAREQAREQBL4XgjWqsptElxC/UHZbhTcLhmUmgSB4urjr+3ouP/AIL8D7yua5Einceejfnf/iu5UZIBg6gQPMD4LWX0wS+f2ioK3bOS1+zdepUxXdNLm0HPnNZx1IAA9pxF/Uc1VzUmIiwmRy113X6UbRbeABJk2iTYSeZsAqh2h7LYN9XvKrMmYkPLfCHHKSD/AGkBtyNZC6Yf+lupr+hk8PwUPsJg6mIqgBzxTZLny+znHWBFzebyuhVeEUR6aGfW+2yzcL4bRosayi3K0XBNzfWXaknVbCthA9sTyv5LzPJz+pO1pHXDHwjspGIoDNUYdyYPnf5LT0OyBFSnUa5uVrg9stBdIMi2huNLK2cXpNLiC5oqgA5Q4ZiNyR+yj0iBcGJsfP8An6yphlnHp1ZMsUJdroxV6bwczpL9S4R5n2dun/a81OskWt/192WetUmCPTnbUea9YzhpJkuAI2iY5QsZGpp8ZWpzmgyLDMB+yncHd+YDc73ZWke9ytamDptoAotbAtEtcfESBMTANp+Cm8QwzMOW5Kr2yc0am2kgmNdlpB0YzLa5+S4u0anf76qqcee01NXEnbL+s/ot1xDHDuJkS8CII8Ui4HoqUcfUzQ7xa7Xt9IWs2iYnyux0a25D11WOo/Kw5J0v4Rebhe6tca8/jvB0XoYtzWt0IfMtmHRew22nyClDbKviqjHSHa/CD5LVNxGUxcjQ+n1V2r9mmVWkmWkdADB9OXOVBbwGiwtGrzudI0Nua0SZm2a7h/Cs7u8mW7efXlZfeJUQGkmIgrcViKDIDYEgD1uVTuMYxznkE2Gi0uiWzU419rc1rg5TcS77++q17tVS2B6BUWq2Cs4Xyu2RKclaGRkRFkMIiIAL6Avil8Jo561NvNw/dOKtpA9H6H/CnhAo4FhIu85j5NsPmCfVXajVAIFp36D9yo3AcF3dNjNmMa2OsCVnbQDXu5uIS8iScmaY1qiRSeZd5j4Ki/i7XczDS0kEPYTBII0Go5wr6RaNyqB+JmGnBVZnwlrpn2iC3Ub/AKWWXjP+NG/kqa+ltG24bxIRkDTLpOYzYHQRC2jDHyVZ7E0z3FB1R8l1KnAkknw5voRqrbTp6/BY54qMmkawlrZyb8SKL8FxOljWtzseyXAWNm907MYMAhzYJ3stkO0eDfTaWV2y+BkJ8cuI8JZ7QgnWIV27YdnWY3Dmi55pjwy5oBJa1zXZb7EtafQeSoPEfw7pUsG9mHcXVnEE1nDxANMhrQ32RMTFz6ALo9TDkhFTb5LWvj/hhBTTfHo2tI5WjxA+ZOcE9N78ipzsS0xUcZsZbFpjnuNCuTv7R8RwlXu6lQPjQVGB7XAixDiA4/HUKXgu3GILj3rabTb/AGi35SrfiSrTTD1ToRqZnWp5i6TmmBAs0aXFis3+Dd6ZdLnGZP7Beez/ABajiQx7YY5rYeLxJ3BIEix2tKsuGrAAlsEjQ625rmWNqTUgcrVlQqYGHRmdsMpaYIvG0a7reYThwfSiLwJJbsbWJE9VIfiBUJMQ4X5C39w36LAzijHCMwa5traesgBaJJGdGmxnBzMTldE+zmtPMaXR3CyRGa418Os77AfBbYPDiGVC0kjWRm53M+S8PfToiC4eQ3+KpIGyFlDAQb89plVzGua2sTsAPIRt53Uri/GS6sxoILHu93kAJknz2WXE4INl2ubaVViK/jKxqxoPFY75Tv5/sqzxrCEFxPQz0KteNw2RoM+caDkq5xSqA6SbOmBaSDqQBomIrtUWUJ7N+akYvECSG6L1Tb4b81ok0gRCad+S9MAII+C+1YBXxghUgIRC+LJXEErGsmUEREgCsn4eYbvMfQadM7Z9XAKtq7fhC0HiNKdJC1w/jRMuj9JYKvmqP5Cfkdfn8l9/MDNm1tbyK1GJrwXhljHiN7Tr9V64LxNgpgOcM2bLFpvus8mO0VDJvZtMTViIPqqp27wRxGEqhsghsjlLIdHrl+a3X5eo8lsGxidjup1bhzW0XtcSGuDpuDY6/Y5rHHFwkpfBvPJFqkc//Cxr/wAu4kz3TiGkgxleGuawE8jm+I2hdDpkD2j/ACqRgqLaVd1DDU3hrA0t9rI9r7OIE2dMzYWA9N3xbjtGizNVeKUah9jIMRGpvyU+ZHlkuPv/AJDD+Gmb3GOlsNBvZavjeIpYWg+pUcAA0m7g2S0EwCdSYVD7QfisGFowrO81zl4c1s6NjciZJ9FzDtL2jr4ypnruJEy1gJyN/wDVpMDzWmDwZSfKel/cieWlxizPx/tCcZi+9qGKcgNaPdYDNhuequGEqYGswhpBc1pcTUGWA0QSDNzvqucUmtsSPhf4qwcKNB8B4cPQAa9TrsvSlFJJLVGCN/w5n5d9M03NqFzg0tEkEnmXDw23EeoXRK1SqzQTmtYXbpJMaqs9nuDNbUp3zCQ68HLF9Ry0lXV1QGoWWuPm2CADpeSesHkuTKrKRocY6tJFNzTMiZOw5Ea66clo6VJ5kSRlMmJvHMwAb81aq4DHhxJbrGkX5iVWOOfiP3GamQC1wIaGjK69p+uy5VG3Rb+SFxfjTcOMz3QZItqXawNzYi+glULF9q8RUIl0CdIn66qDxPitWuZqOkDQDTXZQQ8tMtsQu3FiUVvszey+dmcYXsBJ/wBRhIjRxa6ZI20F/ILYjjTgWgzlm8iYE9VXOyNWtmqNZUABbLsw1vAAcQQJnnsVNFGu95YaZgTBMR1vN1jkg07QuiwcQxrHhzA5kuadfZB2uN1zbidNzKx7y/IjQjQEdFv3NIubkW/hR+JMbVZc+IC3pt99EoTp7GVlymNkM0sorGSYWyxQa1oaOS3kBp815Wd7pXisyEpmxUoDBixdYFIxZ0UdRLsaCIikYVv/AAvqluNaRrsqgrB2FxGTFsP3Ygrbx/5kSZ9H6Iw2JNerLdjcAkaNBPmJH0WtxmH7unndIdmJgbR9FsOENp0q7XtdOVsPEzOYCIG5tK3/ABXh4qUTA8QnbTeyvLSdLozStGt4N2hp5Ws8WYiIvYDc/wBIvr0W94jlNB8mW5HTBvEbeiqFeqRTByFhcIaQYmwvIgjWfRb/AIdWbUoA5srhAOW/i0BIHP8AUrmZcbPfB8/dAuaZAhoILTAuNYI5LmnbH8PK1dzqzHtdVe9xdm8Ia2+VrcslxiNgumnHuY11QwRtOs+zYed1V+1fah1Cg+qWibBg0l59kR8SegKUcs4NKHbOhY1K3Lo4njKLaFarh6xLgxzmlzMoJI09qQBPr1C0lZoJEWE7fpK94qoXOcS7MXEku5k3J+KxMbzm+i9aqRzEyha8THSein4aiDLpaAAHAGzSBzG56LT4mrlgNJ0v97rJhaz4kMz3mZJd6AHT0WbQzr3ZHHtdhA85Q8PPtj3RYlsQWm/VQXcVxBxhzNuSwCnDi6QRDi1zRl8M+hOql8J4aGUaZe+m2B3gaQCAXbgHeTuVtcEylDcRSquqguc0nLJaSbtkGQ0EcyQNyuV1so3XGcSxlMucYgDKeX8rgfbjEiriA7Vxbf1JI9bldB7QceZWNVu1OHAwZ2DmeMXJsecgLm+OpmrNYtMBxbl3yjym+yxxxcclvr/Y29EPCEQZ+CjlhJEbm0K0UcNR7sOp06ni8JbIaQ4tLSM7g6xknQEWWU9nqTfE6rkmAxhqB9T/AJBrIPxA67Lq5EmPsrgyC/KQXQ2SZEDpadhturAynUzu7svkAy0uBsCBy+S+8AZSplwz5gYvADy3SS0E+8RvpdZ+JMdTDnC/hNgBJNoj1WbdgU2lic1ZzXVGhjnloBkuF4kevPqvmNexgdDs8EgEbwSP0UPiOHaZe0i59kNgDnf+N1Fpu16aH1S4RexHmky5J816qEm69hxMwEmBfdOQyPWH35rExe6psBOq8beqlAeMWNFGUjFuuPJR1EuxoIiKRhTuC1slem7+4fOygr60wZ5Koy4yTE9ndKGKORrgSHMOo1izm/VXTs3xwVg5rpBeS3XSBLTB00AXNuz+KFSjTcOUH00+pHop9N7mkljss77gea9LyIKW19zni2mWniVQtb4wX5HAUyCLZAM8tB1Fr66aXUzs3xABrxEZrxAnXTyvEfuqoMXmzMDpbLi0nWTGbynK1dExVNvcNhn+3MtAJBI1bGp3XnZI0bYm9317Gsx9ZzH+F2QCmJB0zvIYN4aZhcc7a8efWfluGUyWi/vgkOcR5CB0J5wNv2t4k92IcW1nP7rwHw+HWS7r59AqRinbDTU33XX4/jKL5vv9ByyNqiHSALhOiy0qJzEBSKWFgtzWBBM7ASQSOem3VdW/yVhCwPDHVgWgnKXNiAJaMgzHmddRG61yTUSUclpcOrPNmPN/6TFo94aaq208PQzNa9pNUNGYN8TTBlpe7WepWuxHaAMqO7hhawWayZgbS43edeSzcG4g/NnczwzcACmTNssnbzKzlbGXbvqdYOpsFR7GtI7sAmoXHxZA6MjW6Q032Wu4eHscMO3P4ZcRTa1vgt4XtfApmSORsbDbJgsbWo1B+XoPDXXIAzUwNCczWi/mVmpcUpNqnvhTFYnxS5wuSb2OU+Y0EXWAzxxTspUdUDnU3MBJhlOHMItlJabN0uOp81C7S9nqzKAY4sEuhtpe7wneQQQJEfRXpvaPDUqbSarSbABrg6/KGkx5EqLj+JfmaRDWtuS3xkZg0yM1gYPTWFFt9jOYYfgrnMDGPqOIcZAbEO5lwMaczawUVnZ//VDX1GeE3LGuc7leAcxIgWn5LomAwPdBwpZi0TeWhl9Yhsn11Wrrhr6o8TW5YAc15Dra2bY3tc8yr5CK/gezxdUlrgzI0jLcX6GL7naOS2uDxTmuy142giwIHLnqt1hsL+WOZ7wS43AFyeV9Vpe0TmFzXDb3YkRPiJGkAbFS9gV/tA/DmoW0oyxNrAucbwdz1VWFpBgEGf4Wyzh0xYBx1EFR8fh5cS0QItJ1O8cvLolB7diMYa4skO8JN26XPPmsOIFoUmhiBly9I9dyoNStdJ3YzHUbYL3TboFjfVkr0Klk6AiYg+JYl9cV8WbKCIiQBERAF+/DbGhxNFx8vPb529Vb6tlyDg2ONGq142N/JdnpObWpNqN94X816OKfPGk/bRjKOyDQpkmADJMADUnSB52VgxvGKrcKWhwa4XB5QAYk9IPkeq0jKBneZtGp8lJ4gx73ufUbLc0E+QGv/HLZYzX1WNdUVDGVHXcw+1PeBukbExsQVp3UwXNJHhm8mJE6TtZXntDhKVOnDafdlpALzJtJAIEQG5hcenJU2rhj4muBLgTGW7TAJcZ5Rdd0WmrRJm7QVJiGBgbYZbCNAQBta36mSpvZPtecNIqsNZhBbkcTlAdqQBvpqtfXytZ3dQOLolpm1+hvzWlLCfvkocE1TKs63wf8O6NbxGrYklrKbhpc3zGRtHoqz2s4E/DENpMMam5eBawlzQ1xvcxrygLS4DtPXosDGueLQTJJiZgbtEW9VZOFdt8WwZWjM28Bwc4Gdfn0+MrncZp2VaK3TxeLYRnc6mzVrHOiRtDRqsnFeJtLgXBpdlHss0AHN1j8jr5LZcUxlWoS+tRYDEXaRa0X5ggQQJUbB8EfUeM9MCBcHwiAC7rrrYI12wI57TUjDTh21XCwNyL6wycp+9VYeE9rQ9oD2OysFw7K1s7CG+0NbHZVxvDZL25qDCLZA4Am8EEkbR8lMw/Z6g3xV8QxzIPhYbk3gTBt8zB0UNIZYTxZ2LPd0Q5gkd5UcZBGzGhhgrHjcLTpNhsAAmLgExzLRYCfZC0NGrUc6KOUNBOWxb4QSQSGxJ+S1nG8Q5zspe45RzImfoOm6niBcW4iAL5mtBMlkuk6luaSTbVUXinFalVxEZWwbSYgG5gm5PksuBp1C10CGtu5xBJsCYubxy6rVPYS65JkxfWTF01GgMgLy3vDGXS7tf8A1Gtl8r13Pa1t4GvmeSj4t4LyQIEwByA0WCUnHdiPb6ZA1+d1gXp5WMKGM9gLzXMBZ2MhQ675KlvQ6MSIizGEREAEREAF0T8N+O/7DyOk/AfsudrLhq5Y4ObqFriycJfl7ias7xWwpkFszNhvK2gxoczJWlrrkmNS25zA2iJ+CrfZHjbMZRDS6KjRvv5/fVXA9ny6kdXOcCNQHAkcz6fEldE69yPsaDtLxFrg11Fzntdmc0CYDmjNBIAJAvYGNTeCqtwOo4jJ3ENqPzZ4iBBaGNdpufjosNXvcLXIIl9MxBuOWm4gn4qwdksRnLC5oaA61rDlF9LQt8kfSx62TH6mVHjdIUa9Sj7YYYa+PGGxYAaDUD0Oih8NADiHUXVHECAbXBDidP6RI03Vp44G0sRVLw3Nd7NSQHBvh1u03uQb8t9BiOI1awBnIAdWkjkQLWtIjSAqi24oD0eFYio25pNbqBMkAWyjNdosfnzU3B4mtTgCo0uaGhoDw7eRqZBk9eS12GoGQS8iLXPO0HkdCsj8LJJ7tp6T8TraY25qJIpGXG4atUl72kO1LRZpaIFxG2miiuqYmkCG0x4sskNJPhBGgAHs+tkZhpN3ERaziIB28vKy8YrBNbcPfm2u6Z9DP35KKAw1G1Xua7uHAt3bJcYPN2uh+a94cuacxpuGcjMAPFEybwYmeWy81TMAl7iP73T8zz2UnD12NIJa8dZcNbc0mMs/BKdODlYSINnG52y6AD+Fl7QYUPYHUw1tRkFoaAenitcqvN4jlMsc4A/1CW38tFlp8bfnkhpB1DTNvIrJxdjM1TA13Ui6s7QSGN0MbWMdFT+LYd7MpM5SIBggSNRBuNP1Vqf2gaXXmNDPwle8VVp1G5XkEOGn0I/hFtCKE+mRHUT6X/ZYiVseJYLu3GCC3Y/vyWueENgY3FZqNPcr6ylHmvVR8CSsW7KoxYqrAhQV6qPkyvKhsYRESAIiIAIiIAIiIAn8G4o/D1A9p8wu+diO2TcRTawwdvLoV+dFP4RxV+HeHMJHMStseRVxl1+hLXujuHaDBvZUqVWMLhJmwOkCZ1ykQsXDatAMc2RnBc4NykOBgEwJkEFu3mtB2c7UZx4ahbI0LrB3mdPWQtpiWVnNmsxjmTcjK1/oQPou9xUo03ozTpkDtRiA+k10tcCfC4tEjU5XmDy5j9qnhyQ7XLN7iR8+ivHDuMMoF7Mgc115qCJj+pols9RqslSlgMT4O7dSc42fTIIDt/CTYH+lNPiqrQdlW7ybwAekmZ0ggWGlls6mGeIJjbT9oCjca4BXw5ln+pTmxYCZ826tPRQBx9+UNc0GN91LV7QWSa3C3C5Aidpnntogw2UezPoYv0hYP8YbA1mdNh1lS34kHUEHXW530UNMoYfKTJvH9vwtCknEke453oALKCcfMZR8/wBFidxN0mBB5R8NSoaCz1iKtImDSLfIFrvlqoOLDJtMdf0c0SvWIxhcbm8f0x9f0UVzyfLpO6KGRq1MO94tPUyPQqJVDm722g2U17om3S6h13RbZS2BmONGXxax9+q1rLmUyyvpqBoWTGZHPgElaytVkr7WrFxWJZNjCIikYREQAREQAREQAREQAREQBlw+Icwy0wV0Hsr29DWijiG5mG2unl+y5yi0hllHXsJqzseNpU3NFSm7vGQBmBBjo4bFav8AKAkkaQTaBYdCVz/h/FqtEyxxHqrJge1VN3/7MidS23y0+i7oeRFrZk4suHDuPV6Ns3eU9vetyM6+ik4x+BrCKlDu3n3qevmW69dFoKFag+9GsBPuu8J+J/dSa1F8eIEgaFvygwfsqmovaCxiOxgeC7C12VP7Zh3qCVp6mBq0QW1A9joOXkTuP5CzuxEOkFwPkDp5RstlQ7XvYMtVmcf3Ez0IkJPl9w0VQ45+hg+ikUHteJzeLSCbGbxHKVv6uKweI93u3nmPsLUcU4cxtxLTtHTeFLkvsMiVnO0cYI5TB9d5O3NR6vh9b8vvRfHNaBck/L5KBXrDY/G6zckMzVMSPNR6lYnootTFDa6j1KxKwlNFUSK2JUR7ydV5RZOVjoIiJDCIiACIiACIiACIiACIiACIiACIiACIiAPTXkaEhS8Pxaqz2XuHqf0UJE1JroKNse0FU+0Z80dxxx1C1KK/Vn8i4o2L+KE7BH8YqkRmMLXIk8kn7hSM1TEuOpKxEr4im2xhERIAiIgAiIgAiIgAiIgAiIgAiIgAiIgAiIgAiIgAiIgAiIgAiIgAiIgAiIgAiIgAiIgAiIgAiIgAiIgA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8" name="Picture 10" descr="http://upload.wikimedia.org/wikipedia/commons/6/6f/Earth_Eastern_Hemi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03287"/>
            <a:ext cx="3834549" cy="3964512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AF2BEE73-8A59-4465-9D74-8F89BF7535FF}"/>
              </a:ext>
            </a:extLst>
          </p:cNvPr>
          <p:cNvSpPr txBox="1">
            <a:spLocks/>
          </p:cNvSpPr>
          <p:nvPr/>
        </p:nvSpPr>
        <p:spPr>
          <a:xfrm>
            <a:off x="3984442" y="1514192"/>
            <a:ext cx="4748492" cy="491174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/>
              <a:buNone/>
            </a:pPr>
            <a:r>
              <a:rPr lang="ru-RU" dirty="0"/>
              <a:t>Термин биосфера был предложен в 1875 г австрийским геологом </a:t>
            </a:r>
            <a:r>
              <a:rPr lang="ru-RU" b="1" dirty="0"/>
              <a:t>Эдуардом Зюссом </a:t>
            </a:r>
            <a:r>
              <a:rPr lang="ru-RU" dirty="0"/>
              <a:t>(1831-1914), под которым он подразумевал совокупность живых организмов, заселяющих поверхность Земли, вместе со средой обитания. </a:t>
            </a:r>
          </a:p>
          <a:p>
            <a:pPr algn="just">
              <a:buFont typeface="Wingdings"/>
              <a:buNone/>
            </a:pPr>
            <a:endParaRPr lang="ru-RU" dirty="0"/>
          </a:p>
          <a:p>
            <a:pPr algn="just">
              <a:buFont typeface="Wingdings"/>
              <a:buNone/>
            </a:pPr>
            <a:r>
              <a:rPr lang="ru-RU" dirty="0"/>
              <a:t>В 1914 г. </a:t>
            </a:r>
            <a:r>
              <a:rPr lang="ru-RU" b="1" dirty="0"/>
              <a:t>Вернадский</a:t>
            </a:r>
            <a:r>
              <a:rPr lang="ru-RU" dirty="0"/>
              <a:t> использовал этот термин в своей статье, а позднее создал учение о биосфере, придав новый смысл этому понятию.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амая глубокая точка на Земле - Марианскую впадину посетят туристы -  новости ZIK.UA">
            <a:extLst>
              <a:ext uri="{FF2B5EF4-FFF2-40B4-BE49-F238E27FC236}">
                <a16:creationId xmlns:a16="http://schemas.microsoft.com/office/drawing/2014/main" xmlns="" id="{A8D2ED7A-3052-40C9-A9BD-738DEB9D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5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39346"/>
            <a:ext cx="3528392" cy="2199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Разрушение озонового слоя: причины и последствия истощения озонового слоя">
            <a:extLst>
              <a:ext uri="{FF2B5EF4-FFF2-40B4-BE49-F238E27FC236}">
                <a16:creationId xmlns:a16="http://schemas.microsoft.com/office/drawing/2014/main" xmlns="" id="{FFC4BF23-C90E-425D-9A49-8EF2ADE2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42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096385" cy="204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4295"/>
            <a:ext cx="7467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Биосфера охватывает: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4650" y="801603"/>
            <a:ext cx="8437831" cy="5857892"/>
          </a:xfrm>
        </p:spPr>
        <p:txBody>
          <a:bodyPr>
            <a:normAutofit lnSpcReduction="10000"/>
          </a:bodyPr>
          <a:lstStyle/>
          <a:p>
            <a:pPr algn="just">
              <a:buFont typeface="Symbol"/>
              <a:buChar char="·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часть атмосферы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высоты озонового слоя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16 км от поверхности Земли и 25 км на полюсах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Нет ни одного организма, который бы жил постоянно в воздушной среде. Лишь тонкий слой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тропосферы (менее 10 км над Землей)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считать наполненным жизнью.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Symbol"/>
              <a:buChar char="·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всю гидросферу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жизнь встречается до максимальных морских глубин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(до 11 км –Марианская впадина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>
              <a:buFont typeface="Symbol"/>
              <a:buChar char="·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часть литосферы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нижняя граница жизни в литосфере определяется температурой 100 С; в трещинах и нефтеносных скважинах живые организмы (бактерии) могут встречаться на глубине до 3 км от земной поверхности.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072462" cy="61436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Биосфера является глобальной экосистемой и состоит 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абиотических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биотических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компонентов.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Абиотическая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биосферы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неживая, неорганическая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освоенная живыми организмами, представлена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(океаны, реки и др.),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воздушной и твердой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(почва, горные породы и др.)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средой.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Биотическая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часть состоит 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организмов, осуществляющих важнейшую функцию биосферы –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обмен веществ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Живые организмы осуществляют эту функцию благодаря своему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питанию, дыханию и размножению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обеспечивая связь между всеми частями биосферы.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08" y="295158"/>
            <a:ext cx="8229600" cy="1173754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Живое вещество и его роль в биосфере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0528" y="1468912"/>
            <a:ext cx="8035256" cy="478634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Живое вещество.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Термин «живое вещество» ввел в научную литературу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В.И. Вернадский.</a:t>
            </a:r>
          </a:p>
          <a:p>
            <a:pPr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Живое вещество - это совокупность живых организмов, существовавших или существующих в определенный отрезок времени и являющихся мощным геологическим фактором.</a:t>
            </a:r>
          </a:p>
          <a:p>
            <a:pPr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Живое вещество биосферы по химическому составу состоит в основном из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кислорода (70 %), углерода (18 %), водорода (10 %), кальция (0,5 %), азота (0,3 %), калия (0,3 %), марганца (0,001 %), фосфора (0,07 %), серы (0,05 %), хлора (0,02 %), натрия (0,02 %) и железа (0,01 %).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 микроэлементы в сумме составляют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99,4 %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72B9377-ED71-424A-83C3-F6E6E7E7E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6000" pressure="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14158" y="204600"/>
            <a:ext cx="5382932" cy="61006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640960" cy="1916832"/>
          </a:xfrm>
        </p:spPr>
        <p:txBody>
          <a:bodyPr>
            <a:noAutofit/>
          </a:bodyPr>
          <a:lstStyle/>
          <a:p>
            <a:r>
              <a:rPr lang="ru-RU" sz="3600" b="1" dirty="0"/>
              <a:t>Основные понятия и законы экологии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7873562" cy="509660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В современном понимании</a:t>
            </a:r>
            <a:r>
              <a:rPr lang="ru-RU" b="1" dirty="0"/>
              <a:t> </a:t>
            </a:r>
            <a:r>
              <a:rPr lang="ru-RU" b="1" u="sng" dirty="0"/>
              <a:t>экология</a:t>
            </a:r>
            <a:r>
              <a:rPr lang="ru-RU" b="1" dirty="0"/>
              <a:t>  -</a:t>
            </a:r>
            <a:r>
              <a:rPr lang="ru-RU" dirty="0"/>
              <a:t> это наука, изучающая  </a:t>
            </a:r>
            <a:r>
              <a:rPr lang="ru-RU" dirty="0">
                <a:solidFill>
                  <a:srgbClr val="C00000"/>
                </a:solidFill>
              </a:rPr>
              <a:t>взаимоотношения организмов</a:t>
            </a:r>
            <a:r>
              <a:rPr lang="ru-RU" dirty="0"/>
              <a:t>, включая человека, между собой и окружающей средой. </a:t>
            </a:r>
          </a:p>
          <a:p>
            <a:endParaRPr lang="ru-RU" dirty="0"/>
          </a:p>
          <a:p>
            <a:pPr algn="just">
              <a:buNone/>
            </a:pPr>
            <a:r>
              <a:rPr lang="ru-RU" sz="2200" b="1" i="1" dirty="0"/>
              <a:t>Что является предметом исследования экологии? </a:t>
            </a:r>
            <a:r>
              <a:rPr lang="ru-RU" sz="2200" dirty="0"/>
              <a:t>Как часть биологического цикла, экология – наука о </a:t>
            </a:r>
            <a:r>
              <a:rPr lang="ru-RU" sz="2200" dirty="0">
                <a:solidFill>
                  <a:srgbClr val="C00000"/>
                </a:solidFill>
              </a:rPr>
              <a:t>местообитании живых существ</a:t>
            </a:r>
            <a:r>
              <a:rPr lang="ru-RU" sz="2200" dirty="0"/>
              <a:t>, их </a:t>
            </a:r>
            <a:r>
              <a:rPr lang="ru-RU" sz="2200" dirty="0">
                <a:solidFill>
                  <a:srgbClr val="C00000"/>
                </a:solidFill>
              </a:rPr>
              <a:t>взаимоотношении с окружающей средой</a:t>
            </a:r>
            <a:r>
              <a:rPr lang="ru-RU" sz="2200" dirty="0"/>
              <a:t>. Экология изучает </a:t>
            </a:r>
            <a:r>
              <a:rPr lang="ru-RU" sz="2200" dirty="0">
                <a:solidFill>
                  <a:srgbClr val="C00000"/>
                </a:solidFill>
              </a:rPr>
              <a:t>организацию</a:t>
            </a:r>
            <a:r>
              <a:rPr lang="ru-RU" sz="2200" dirty="0"/>
              <a:t> и </a:t>
            </a:r>
            <a:r>
              <a:rPr lang="ru-RU" sz="2200" dirty="0">
                <a:solidFill>
                  <a:srgbClr val="C00000"/>
                </a:solidFill>
              </a:rPr>
              <a:t>функционирование экологических систем различных уровней</a:t>
            </a:r>
            <a:r>
              <a:rPr lang="ru-RU" sz="2200" dirty="0"/>
              <a:t>, вплоть до глобального, т. е. до биосферы.</a:t>
            </a:r>
          </a:p>
          <a:p>
            <a:pPr algn="just">
              <a:buNone/>
            </a:pPr>
            <a:endParaRPr lang="ru-RU" sz="2200" dirty="0"/>
          </a:p>
          <a:p>
            <a:pPr algn="just">
              <a:buNone/>
            </a:pPr>
            <a:r>
              <a:rPr lang="ru-RU" sz="2400" dirty="0"/>
              <a:t>Термин "экология" впервые был предложен в </a:t>
            </a:r>
            <a:r>
              <a:rPr lang="ru-RU" sz="2400" dirty="0" smtClean="0"/>
              <a:t>1866 </a:t>
            </a:r>
            <a:r>
              <a:rPr lang="ru-RU" sz="2400" dirty="0"/>
              <a:t>г. немецким естествоиспытателем </a:t>
            </a:r>
            <a:r>
              <a:rPr lang="ru-RU" sz="2400" b="1" dirty="0"/>
              <a:t>Эрнестом Геккелем </a:t>
            </a:r>
            <a:r>
              <a:rPr lang="ru-RU" sz="2400" dirty="0"/>
              <a:t>и в дословном переводе с греческого обозначает науку </a:t>
            </a:r>
            <a:r>
              <a:rPr lang="ru-RU" sz="2400" dirty="0">
                <a:solidFill>
                  <a:srgbClr val="C00000"/>
                </a:solidFill>
              </a:rPr>
              <a:t>о местообитании </a:t>
            </a:r>
            <a:r>
              <a:rPr lang="ru-RU" sz="2400" dirty="0"/>
              <a:t>("ойкос" -</a:t>
            </a:r>
            <a:r>
              <a:rPr lang="ru-RU" sz="2400" dirty="0">
                <a:solidFill>
                  <a:srgbClr val="C00000"/>
                </a:solidFill>
              </a:rPr>
              <a:t>дом, жилище</a:t>
            </a:r>
            <a:r>
              <a:rPr lang="ru-RU" sz="2400" dirty="0"/>
              <a:t>; "логос" – </a:t>
            </a:r>
            <a:r>
              <a:rPr lang="ru-RU" sz="2400" dirty="0">
                <a:solidFill>
                  <a:srgbClr val="C00000"/>
                </a:solidFill>
              </a:rPr>
              <a:t>учение, наука</a:t>
            </a:r>
            <a:r>
              <a:rPr lang="ru-RU" sz="2400" dirty="0"/>
              <a:t>)</a:t>
            </a:r>
          </a:p>
          <a:p>
            <a:pPr algn="just">
              <a:buNone/>
            </a:pPr>
            <a:endParaRPr lang="ru-RU" sz="2200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8A575B2-1445-43C8-A25C-4FDFB0F4AE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527780" cy="734370"/>
          </a:xfrm>
        </p:spPr>
        <p:txBody>
          <a:bodyPr>
            <a:normAutofit/>
          </a:bodyPr>
          <a:lstStyle/>
          <a:p>
            <a:r>
              <a:rPr lang="ru-RU" sz="3600" b="1" dirty="0"/>
              <a:t>В состав биосферы входит: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896"/>
            <a:ext cx="8535892" cy="55623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живое вещество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биогенное вещество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остатки живых организмов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разных стадиях разложения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(ископаемые угли, нефть и др.);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биокосное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 и сложение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которого обусловлено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составляющими (например, почва и вода, продукты переработки горных пород живыми организмами).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косные вещества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вещества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неживой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природы, например, минералы.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6A6331-1767-4A07-A5B6-AC02FBCD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936" y="3989665"/>
            <a:ext cx="2627822" cy="12782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909CF3E-D044-445E-813C-97F0C9BEC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505" y="2171047"/>
            <a:ext cx="2400859" cy="1193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D1A28B-1A63-4DC6-B6EA-707B82B48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006" y="5440169"/>
            <a:ext cx="2411263" cy="11544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69564C5-219B-403E-A9FB-951A532BC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720543"/>
            <a:ext cx="2477804" cy="119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5384" y="357166"/>
            <a:ext cx="8167144" cy="6286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свойства живого вещества</a:t>
            </a:r>
          </a:p>
          <a:p>
            <a:pPr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 основным свойствам живого вещества относят: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Способность быстро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занимать (осваивать)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 свободное пространство. Например, площадь листьев растений, произрастающих на 1 га, равна 8-10 га. 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Движение не только пассивное, но и активное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Например, против течения воды, движения воздуха и т.д.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Устойчивость при жизни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быстрое разложение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после смерти.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приспособительная способность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(адаптация) к различным условиям. 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Высокая скорость обновления живого вещества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Например, подсчитано, что для биосферы в среднем она составляет 6-8 лет, при этом для суши -14 лет.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85740"/>
            <a:ext cx="8286776" cy="60235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Функции живого вещества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Газовая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способность изменять и поддерживать определенный газовый состав атмосферы.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Концентрационная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способность организмов концентрировать в себе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рассеянные химические элементы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повышая их содержание по сравнению со средой на несколько порядков.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Окислительно-восстановительная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способность организмов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интенсифицировать процессы как окисления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благодаря обогащению среды кислородом, так и восстановления, когда разложение органических веществ при недостатке кислорода.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280920" cy="564360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Деструктивная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разрушение организмами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самих остатков органического вещества, так и косных веществ.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перенос веществ и энергии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активном движении организмов.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Рассеивающая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противоположна концентрационной функции,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рассеивание веществ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выделении организмами экскрементов, после гибели организмов.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Энергетическая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запасание энергии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процессе фотосинтеза, передача ее по цепям питания и рассеивания.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Информационная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Организмы способны к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получению активной (живой) информации.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Они способны воспринимать, хранить и перерабатывать информацию.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635" y="188640"/>
            <a:ext cx="6929486" cy="1330893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свойства биосферы</a:t>
            </a:r>
            <a:endParaRPr lang="ru-RU" sz="4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5384" y="1444830"/>
            <a:ext cx="7786742" cy="5376660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Биосфера - централизованная система.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Центральным звеном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является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живое вещество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Биосфера - открытая система. Ее «вход» - это поток солнечной энергии, «выход» - те образованные в процессе жизнедеятельности организмов вещества, которые в силу каких-либо причин вышли из биогеохимического круговорота, иногда на миллионы лет, например, запасы угля, нефти, сланцев и т.д.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Биосфера - саморегулирующая система. В настоящее время это свойство принято называть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гомеостазом,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под ним понимается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возвращаться в исходное состояние и гасить возникающие возмущения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34434"/>
            <a:ext cx="8496944" cy="6138626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Биосфера - система, характеризующаяся большим разнообразием. Разнообразие обусловлено наличием разных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 жизни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(водная, наземно-водная, почвенная, организменная),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природных и климатических зон и другими факторами. В настоящее время только описано свыше 2 млн. живых организмов (примерно 1,5 млн. животных, 0,5 млн. растений), полагают, что их больше описанного.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- основное условие устойчивости биосферы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Важнейшее свойство биосферы - наличие в ней механизмов, обеспечивающих круговорот веществ. Только благодаря наличию круговоротов и неисчерпаемой солнечной энергии обеспечивается непрерывность процессов в биосфере, а значит ее бесконечное функционирование (существование).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Экономика природопользования как наука. 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5780" y="184311"/>
            <a:ext cx="8532440" cy="1035851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 зависимости  от  решаемых  задач экологию подразделяют на </a:t>
            </a:r>
            <a:r>
              <a:rPr lang="ru-RU" sz="2700" b="1" dirty="0"/>
              <a:t>общую, социальную</a:t>
            </a:r>
            <a:r>
              <a:rPr lang="ru-RU" sz="2700" dirty="0"/>
              <a:t> и </a:t>
            </a:r>
            <a:r>
              <a:rPr lang="ru-RU" sz="2700" b="1" dirty="0"/>
              <a:t>прикладную</a:t>
            </a:r>
            <a:r>
              <a:rPr lang="ru-RU" sz="2700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0016" y="1507089"/>
            <a:ext cx="264320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Экология</a:t>
            </a: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H="1">
            <a:off x="1975051" y="2031929"/>
            <a:ext cx="1588837" cy="532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07504" y="2564904"/>
            <a:ext cx="403586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Общая</a:t>
            </a:r>
            <a:r>
              <a:rPr lang="ru-RU" sz="2400" b="1" dirty="0"/>
              <a:t> (взаимоотношения организмов со средой в естественных условиях)</a:t>
            </a:r>
          </a:p>
        </p:txBody>
      </p:sp>
      <p:cxnSp>
        <p:nvCxnSpPr>
          <p:cNvPr id="9" name="Прямая со стрелкой 8"/>
          <p:cNvCxnSpPr>
            <a:cxnSpLocks/>
            <a:stCxn id="4" idx="2"/>
          </p:cNvCxnSpPr>
          <p:nvPr/>
        </p:nvCxnSpPr>
        <p:spPr>
          <a:xfrm flipH="1">
            <a:off x="4217779" y="2292907"/>
            <a:ext cx="563840" cy="2707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975051" y="5000636"/>
            <a:ext cx="5107881" cy="1668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Социальная </a:t>
            </a:r>
            <a:r>
              <a:rPr lang="ru-RU" sz="2400" b="1" dirty="0"/>
              <a:t>(взаимоотношения в системе «общество-природа»)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072199" y="2031929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217779" y="2398412"/>
            <a:ext cx="4510208" cy="2602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Прикладная</a:t>
            </a:r>
            <a:r>
              <a:rPr lang="ru-RU" sz="2000" b="1" dirty="0"/>
              <a:t> (</a:t>
            </a:r>
            <a:r>
              <a:rPr lang="ru-RU" sz="2000" b="1" dirty="0" smtClean="0"/>
              <a:t>вопросы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допустимого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воздействия </a:t>
            </a:r>
            <a:r>
              <a:rPr lang="ru-RU" sz="2000" b="1" dirty="0"/>
              <a:t>человека на среду и рационального </a:t>
            </a:r>
            <a:r>
              <a:rPr lang="ru-RU" sz="2000" b="1" dirty="0" smtClean="0"/>
              <a:t>природопользования)</a:t>
            </a:r>
            <a:endParaRPr lang="ru-RU" sz="2000" b="1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EABCA1DC-0CB8-4460-AB9D-5D605ECE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10344"/>
            <a:ext cx="8028384" cy="623731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экологии:</a:t>
            </a:r>
          </a:p>
          <a:p>
            <a:pPr algn="ctr">
              <a:buNone/>
            </a:pPr>
            <a:endParaRPr lang="ru-R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7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позиций системного подхода </a:t>
            </a:r>
            <a:r>
              <a:rPr lang="ru-RU" sz="7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состояния современной биосферы планеты</a:t>
            </a: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</a:t>
            </a: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формирования и особенностей развития под влиянием природных и антропогенных факторов; </a:t>
            </a:r>
          </a:p>
          <a:p>
            <a:pPr lvl="0" algn="just"/>
            <a:endParaRPr lang="ru-RU" sz="7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7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динамики состояния биосферы; </a:t>
            </a:r>
          </a:p>
          <a:p>
            <a:pPr lvl="0" algn="just">
              <a:buNone/>
            </a:pPr>
            <a:endParaRPr lang="ru-RU" sz="7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7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путей гармонизации взаимоотношений человеческого общества и природы, сохранение способности биосферы к самовосстановлению и </a:t>
            </a:r>
            <a:r>
              <a:rPr lang="ru-RU" sz="7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основных экологических законов и общих законов оптимизации взаимосвязей общества и природы.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37D43DB-0D76-4F81-9982-8D4ED4FA90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Зачем древние люди перешли на земледелие?">
            <a:extLst>
              <a:ext uri="{FF2B5EF4-FFF2-40B4-BE49-F238E27FC236}">
                <a16:creationId xmlns:a16="http://schemas.microsoft.com/office/drawing/2014/main" xmlns="" id="{AB47A88A-E2E6-48FC-AB36-15E81DE4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" y="2469939"/>
            <a:ext cx="5811251" cy="348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Древние люди перерабатывали кремень для создания точных и острых  инструментов">
            <a:extLst>
              <a:ext uri="{FF2B5EF4-FFF2-40B4-BE49-F238E27FC236}">
                <a16:creationId xmlns:a16="http://schemas.microsoft.com/office/drawing/2014/main" xmlns="" id="{08AD8143-2E46-4169-A5BD-A260CDF38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35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86" y="1275997"/>
            <a:ext cx="3913425" cy="293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590" y="107442"/>
            <a:ext cx="7992793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кризисы в истории человечества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178" y="1116414"/>
            <a:ext cx="82292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Кризис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консументов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огня и применение примитивных орудий охоты стали причиной первого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экологического.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Кризис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продуцентов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очистка земель от леса для распашки с помощью выжигания деревьев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агроценозами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Кризис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редуцентов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кризис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физического и химического загрязнения биосферы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отходами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производства.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Научно-техническая революция с глобальными экологическими кризисами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(термодинамический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кризис и кризис надежности экологических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Оценка </a:t>
            </a:r>
            <a:r>
              <a:rPr lang="ru-RU" b="1" dirty="0"/>
              <a:t>изменения глобальной площади леса за период с 2000 г. </a:t>
            </a:r>
            <a:r>
              <a:rPr lang="ru-RU" b="1" dirty="0" err="1"/>
              <a:t>д.н.э</a:t>
            </a:r>
            <a:r>
              <a:rPr lang="ru-RU" b="1" dirty="0"/>
              <a:t>. по 2000 г. н.э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093916"/>
              </p:ext>
            </p:extLst>
          </p:nvPr>
        </p:nvGraphicFramePr>
        <p:xfrm>
          <a:off x="899592" y="1700810"/>
          <a:ext cx="7056784" cy="4693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5269"/>
                <a:gridCol w="4381515"/>
              </a:tblGrid>
              <a:tr h="76808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Год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Площадь леса, </a:t>
                      </a:r>
                      <a:endParaRPr lang="ru-RU" sz="2800" b="1" dirty="0" smtClean="0">
                        <a:effectLst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в </a:t>
                      </a:r>
                      <a:r>
                        <a:rPr lang="ru-RU" sz="2800" b="1" dirty="0">
                          <a:effectLst/>
                        </a:rPr>
                        <a:t>млрд. га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2000 </a:t>
                      </a:r>
                      <a:r>
                        <a:rPr lang="ru-RU" sz="2800" dirty="0" err="1">
                          <a:effectLst/>
                        </a:rPr>
                        <a:t>д.н.э</a:t>
                      </a:r>
                      <a:r>
                        <a:rPr lang="ru-RU" sz="2800" dirty="0">
                          <a:effectLst/>
                        </a:rPr>
                        <a:t>.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4,0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1000 н.э.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3,5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1955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3,3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1978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2,6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2000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2,1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9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08112"/>
          </a:xfrm>
        </p:spPr>
        <p:txBody>
          <a:bodyPr/>
          <a:lstStyle/>
          <a:p>
            <a:pPr algn="ctr"/>
            <a:r>
              <a:rPr lang="ru-RU" dirty="0"/>
              <a:t>Тенденции изменения окружающей среды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1CC174-59D3-4F75-AD24-006E31259457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765001"/>
              </p:ext>
            </p:extLst>
          </p:nvPr>
        </p:nvGraphicFramePr>
        <p:xfrm>
          <a:off x="539552" y="1196752"/>
          <a:ext cx="8353425" cy="5430849"/>
        </p:xfrm>
        <a:graphic>
          <a:graphicData uri="http://schemas.openxmlformats.org/drawingml/2006/table">
            <a:tbl>
              <a:tblPr/>
              <a:tblGrid>
                <a:gridCol w="2447925"/>
                <a:gridCol w="3121025"/>
                <a:gridCol w="2784475"/>
              </a:tblGrid>
              <a:tr h="550548">
                <a:tc>
                  <a:txBody>
                    <a:bodyPr/>
                    <a:lstStyle>
                      <a:lvl1pPr marL="0" indent="45720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tabLst>
                          <a:tab pos="449263" algn="l"/>
                          <a:tab pos="2636838" algn="ctr"/>
                          <a:tab pos="5273675" algn="r"/>
                        </a:tabLst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tabLst>
                          <a:tab pos="449263" algn="l"/>
                          <a:tab pos="2636838" algn="ctr"/>
                          <a:tab pos="5273675" algn="r"/>
                        </a:tabLst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449263" algn="l"/>
                          <a:tab pos="2636838" algn="ctr"/>
                          <a:tab pos="5273675" algn="r"/>
                        </a:tabLst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tabLst>
                          <a:tab pos="449263" algn="l"/>
                          <a:tab pos="2636838" algn="ctr"/>
                          <a:tab pos="5273675" algn="r"/>
                        </a:tabLst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449263" algn="l"/>
                          <a:tab pos="2636838" algn="ctr"/>
                          <a:tab pos="5273675" algn="r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449263" algn="l"/>
                          <a:tab pos="2636838" algn="ctr"/>
                          <a:tab pos="5273675" algn="r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449263" algn="l"/>
                          <a:tab pos="2636838" algn="ctr"/>
                          <a:tab pos="5273675" algn="r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449263" algn="l"/>
                          <a:tab pos="2636838" algn="ctr"/>
                          <a:tab pos="5273675" algn="r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449263" algn="l"/>
                          <a:tab pos="2636838" algn="ctr"/>
                          <a:tab pos="5273675" algn="r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ET"/>
                          <a:cs typeface="Times New Roman" pitchFamily="18" charset="0"/>
                        </a:rPr>
                        <a:t>Характеристика проблемы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Тенденция 1972-1992 гг.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Сценарий 2030 г.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D13B"/>
                    </a:solidFill>
                  </a:tcPr>
                </a:tc>
              </a:tr>
              <a:tr h="636561">
                <a:tc>
                  <a:txBody>
                    <a:bodyPr/>
                    <a:lstStyle>
                      <a:lvl1pPr marL="342900" indent="-34290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tabLst>
                          <a:tab pos="228600" algn="l"/>
                        </a:tabLst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tabLst>
                          <a:tab pos="228600" algn="l"/>
                        </a:tabLst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28600" algn="l"/>
                        </a:tabLst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tabLst>
                          <a:tab pos="228600" algn="l"/>
                        </a:tabLst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228600" algn="l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228600" algn="l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228600" algn="l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228600" algn="l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228600" algn="l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nsolas" pitchFamily="49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концентрации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парниковых газов в атмосфере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 концентрации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парниковых газов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Ускорение роста концентрации </a:t>
                      </a: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ru-RU" altLang="ru-RU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метана </a:t>
                      </a: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ru-RU" altLang="ru-RU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изменение климата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24374"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Истощение озонового слоя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Истощение озонового слоя на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1-2% ежегодно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Ежегодный рост площади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озоновой дыры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060935">
                <a:tc>
                  <a:txBody>
                    <a:bodyPr/>
                    <a:lstStyle>
                      <a:lvl1pPr marL="342900" indent="-34290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tabLst>
                          <a:tab pos="228600" algn="l"/>
                        </a:tabLst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tabLst>
                          <a:tab pos="228600" algn="l"/>
                        </a:tabLst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28600" algn="l"/>
                        </a:tabLst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tabLst>
                          <a:tab pos="228600" algn="l"/>
                        </a:tabLst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228600" algn="l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228600" algn="l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228600" algn="l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228600" algn="l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tabLst>
                          <a:tab pos="228600" algn="l"/>
                        </a:tabLst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nsolas" pitchFamily="49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площади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лесов, особенно тропических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площади лесов от 117 (1980 г.) до 180 тыс. км</a:t>
                      </a:r>
                      <a:r>
                        <a:rPr kumimoji="0" lang="ru-RU" alt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(1989 г.) в год; лесовосстановление относится к сведению как 1:10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 тенденции,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площади лесов в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тропиках с 18 (1990 г.) до 9-11 млн. км</a:t>
                      </a:r>
                      <a:r>
                        <a:rPr kumimoji="0" lang="ru-RU" alt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(2030г.), сокращение площади лесов умеренного пояса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24374"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Опустынивание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Расширение площади пустынь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(60 тыс. кв. км. в год)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 тенденции,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 темпов опустынивания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636561"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Деградация земель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эрозии, снижение плодородия почв, накопление загрязнителей, закисление, засоление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 тенденции 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сокращения с/х земель на душу населения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24374"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Исчезновение видов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организмов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Быстрое исчезновение видов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Усиление тенденции по мере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разрушения биосферы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273122"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Ухудшение условий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проживания людей, рост заболеваний, связанных с экологическими факторами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бедности, нехватка продовольствия, чистой питьевой воды, высокий уровень заболеваемости и детской смертности, проживание большого количества населения  в                  в зонах высокого загрязнения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kumimoji="0" sz="26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0" sz="22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kumimoji="0" sz="200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0" latinLnBrk="0" hangingPunct="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 kumimoji="0" kern="1200">
                          <a:solidFill>
                            <a:schemeClr val="tx1"/>
                          </a:solidFill>
                          <a:latin typeface="Corbel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 тенденций, рост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нехватки продовольствия,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генетических заболеваний и заболеваний, связанных с загрязнением окружающей среды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6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06" y="687328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Охрана окружающей природной среды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совокупность международных, государственных и локальных (местных) административно - хозяйственных, технологических, политических, юридических и общественных мероприятий, направленных на сохранение, рациональное использование и воспроизводство природы Земли и ближайшего к ней космического пространства в интересах существующих и будущих поколений людей.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Рациональное природопользование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такое природопользование, которое обеспечивает комплексное полезное использование изъятых у природы ресурсов, малоотходное и экологически чистое производство, восстановление и сохранение природных ресурсов.</a:t>
            </a:r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Зачем древние люди перешли на земледелие?">
            <a:extLst>
              <a:ext uri="{FF2B5EF4-FFF2-40B4-BE49-F238E27FC236}">
                <a16:creationId xmlns:a16="http://schemas.microsoft.com/office/drawing/2014/main" xmlns="" id="{AB47A88A-E2E6-48FC-AB36-15E81DE4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" y="2469939"/>
            <a:ext cx="5811251" cy="348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Древние люди перерабатывали кремень для создания точных и острых  инструментов">
            <a:extLst>
              <a:ext uri="{FF2B5EF4-FFF2-40B4-BE49-F238E27FC236}">
                <a16:creationId xmlns:a16="http://schemas.microsoft.com/office/drawing/2014/main" xmlns="" id="{08AD8143-2E46-4169-A5BD-A260CDF38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35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86" y="1275997"/>
            <a:ext cx="3913425" cy="293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590" y="107442"/>
            <a:ext cx="7992793" cy="5852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Природопользование. Основные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178" y="1116414"/>
            <a:ext cx="82292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замкнутая самодостаточная саморазвивающаяся система, которая без вмешательства человека поддерживается в равновесном состоянии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Природная среда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среда обитания и производственной деятельности человека, включая элементы искусственно созданной среды.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Природные ресурсы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ресурсы, образовавшиеся в природной среде в результате естественных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процессов</a:t>
            </a:r>
          </a:p>
          <a:p>
            <a:pPr lvl="0"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Природопользование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использование и воспроизводство природных ресурсов </a:t>
            </a:r>
          </a:p>
          <a:p>
            <a:pPr algn="just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21620655"/>
              </p:ext>
            </p:extLst>
          </p:nvPr>
        </p:nvGraphicFramePr>
        <p:xfrm>
          <a:off x="395536" y="3933056"/>
          <a:ext cx="8424936" cy="252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24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705</TotalTime>
  <Words>2057</Words>
  <Application>Microsoft Office PowerPoint</Application>
  <PresentationFormat>Экран (4:3)</PresentationFormat>
  <Paragraphs>238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Эркер</vt:lpstr>
      <vt:lpstr>1_Эркер</vt:lpstr>
      <vt:lpstr>Экологическая безопасность</vt:lpstr>
      <vt:lpstr>Основные понятия и законы экологии </vt:lpstr>
      <vt:lpstr>В зависимости  от  решаемых  задач экологию подразделяют на общую, социальную и прикладную </vt:lpstr>
      <vt:lpstr>Презентация PowerPoint</vt:lpstr>
      <vt:lpstr>Экологические кризисы в истории человечества</vt:lpstr>
      <vt:lpstr>  Оценка изменения глобальной площади леса за период с 2000 г. д.н.э. по 2000 г. н.э.</vt:lpstr>
      <vt:lpstr>Тенденции изменения окружающей среды</vt:lpstr>
      <vt:lpstr>Презентация PowerPoint</vt:lpstr>
      <vt:lpstr>Природопользование. Основные понятия</vt:lpstr>
      <vt:lpstr>классификация и оценка  природных ресурсов</vt:lpstr>
      <vt:lpstr>классификация и оценка  природных ресурсов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Биосфера охватывает:  </vt:lpstr>
      <vt:lpstr>Презентация PowerPoint</vt:lpstr>
      <vt:lpstr>         Живое вещество и его роль в биосфере</vt:lpstr>
      <vt:lpstr>В состав биосферы входит:</vt:lpstr>
      <vt:lpstr>Презентация PowerPoint</vt:lpstr>
      <vt:lpstr>Презентация PowerPoint</vt:lpstr>
      <vt:lpstr>Презентация PowerPoint</vt:lpstr>
      <vt:lpstr>  Основные свойства биосферы</vt:lpstr>
      <vt:lpstr>Презентация PowerPoint</vt:lpstr>
      <vt:lpstr>Экономика природопользования как наука. Основные понятия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Анастасия</dc:creator>
  <cp:lastModifiedBy>Толмачева</cp:lastModifiedBy>
  <cp:revision>60</cp:revision>
  <dcterms:created xsi:type="dcterms:W3CDTF">2015-02-09T20:22:06Z</dcterms:created>
  <dcterms:modified xsi:type="dcterms:W3CDTF">2022-03-17T08:37:49Z</dcterms:modified>
</cp:coreProperties>
</file>