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3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4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5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  <p:sldMasterId id="2147483729" r:id="rId3"/>
    <p:sldMasterId id="2147483769" r:id="rId4"/>
    <p:sldMasterId id="2147483809" r:id="rId5"/>
    <p:sldMasterId id="2147483826" r:id="rId6"/>
  </p:sldMasterIdLst>
  <p:notesMasterIdLst>
    <p:notesMasterId r:id="rId42"/>
  </p:notesMasterIdLst>
  <p:sldIdLst>
    <p:sldId id="286" r:id="rId7"/>
    <p:sldId id="259" r:id="rId8"/>
    <p:sldId id="288" r:id="rId9"/>
    <p:sldId id="262" r:id="rId10"/>
    <p:sldId id="270" r:id="rId11"/>
    <p:sldId id="260" r:id="rId12"/>
    <p:sldId id="271" r:id="rId13"/>
    <p:sldId id="261" r:id="rId14"/>
    <p:sldId id="275" r:id="rId15"/>
    <p:sldId id="289" r:id="rId16"/>
    <p:sldId id="272" r:id="rId17"/>
    <p:sldId id="273" r:id="rId18"/>
    <p:sldId id="290" r:id="rId19"/>
    <p:sldId id="279" r:id="rId20"/>
    <p:sldId id="276" r:id="rId21"/>
    <p:sldId id="277" r:id="rId22"/>
    <p:sldId id="291" r:id="rId23"/>
    <p:sldId id="280" r:id="rId24"/>
    <p:sldId id="292" r:id="rId25"/>
    <p:sldId id="294" r:id="rId26"/>
    <p:sldId id="295" r:id="rId27"/>
    <p:sldId id="296" r:id="rId28"/>
    <p:sldId id="297" r:id="rId29"/>
    <p:sldId id="298" r:id="rId30"/>
    <p:sldId id="281" r:id="rId31"/>
    <p:sldId id="282" r:id="rId32"/>
    <p:sldId id="293" r:id="rId33"/>
    <p:sldId id="283" r:id="rId34"/>
    <p:sldId id="300" r:id="rId35"/>
    <p:sldId id="304" r:id="rId36"/>
    <p:sldId id="305" r:id="rId37"/>
    <p:sldId id="306" r:id="rId38"/>
    <p:sldId id="301" r:id="rId39"/>
    <p:sldId id="302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44" y="-1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1EB82-1F71-4175-9717-D2F904D9CB15}" type="datetimeFigureOut">
              <a:rPr lang="ru-RU" smtClean="0"/>
              <a:pPr/>
              <a:t>23.04.2022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8C4F-7DB2-4445-8E7A-8054A5373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658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1747-62BD-4067-865D-A81F2EB2F828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31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55044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8" y="3926849"/>
            <a:ext cx="2674318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/>
          </p:nvPr>
        </p:nvSpPr>
        <p:spPr>
          <a:xfrm>
            <a:off x="3240656" y="3926849"/>
            <a:ext cx="2664000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/>
          </p:nvPr>
        </p:nvSpPr>
        <p:spPr>
          <a:xfrm>
            <a:off x="6183655" y="3926849"/>
            <a:ext cx="2673007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435996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826968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042742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915305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/>
          </p:nvPr>
        </p:nvSpPr>
        <p:spPr>
          <a:xfrm>
            <a:off x="287338" y="1268759"/>
            <a:ext cx="4161118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287338" y="3923099"/>
            <a:ext cx="4161118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920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1498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415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33802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2150" y="1679575"/>
            <a:ext cx="269875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188640"/>
            <a:ext cx="8569325" cy="825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4"/>
          </p:nvPr>
        </p:nvSpPr>
        <p:spPr>
          <a:xfrm>
            <a:off x="287338" y="3933825"/>
            <a:ext cx="8569325" cy="23955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69729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32210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47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19450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325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3710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41223"/>
            <a:ext cx="2700337" cy="5087159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5"/>
          <p:cNvSpPr>
            <a:spLocks noGrp="1"/>
          </p:cNvSpPr>
          <p:nvPr>
            <p:ph type="body" sz="quarter" idx="17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8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Текст 5"/>
          <p:cNvSpPr>
            <a:spLocks noGrp="1"/>
          </p:cNvSpPr>
          <p:nvPr>
            <p:ph type="body" sz="quarter" idx="19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478151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10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35083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22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8412"/>
            <a:ext cx="2700338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0"/>
          </p:nvPr>
        </p:nvSpPr>
        <p:spPr>
          <a:xfrm>
            <a:off x="287337" y="3554292"/>
            <a:ext cx="2700337" cy="279094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0546859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4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9315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7557185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59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27003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55970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38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7" y="1196752"/>
            <a:ext cx="2700338" cy="3313112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3455876" y="1196752"/>
            <a:ext cx="5350504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4303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210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325" y="4318000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981323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82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0703336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287338" y="437515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59500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424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24543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409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3933825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3293135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15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3032919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287338" y="4797425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93651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/>
        </p:nvCxnSpPr>
        <p:spPr>
          <a:xfrm>
            <a:off x="2484438" y="3471863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57703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324810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287338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9950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67921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56340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34435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146427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>
            <a:off x="2873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10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56325" y="43719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1901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4"/>
          <p:cNvSpPr>
            <a:spLocks noGrp="1"/>
          </p:cNvSpPr>
          <p:nvPr>
            <p:ph sz="quarter" idx="24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/>
          </p:nvPr>
        </p:nvSpPr>
        <p:spPr>
          <a:xfrm>
            <a:off x="2873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/>
          </p:nvPr>
        </p:nvSpPr>
        <p:spPr>
          <a:xfrm>
            <a:off x="32210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/>
          </p:nvPr>
        </p:nvSpPr>
        <p:spPr>
          <a:xfrm>
            <a:off x="6156325" y="4418062"/>
            <a:ext cx="2700338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65677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324008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67444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30111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21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01213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202806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60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2873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32210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/>
          </p:nvPr>
        </p:nvSpPr>
        <p:spPr>
          <a:xfrm>
            <a:off x="6156325" y="3033713"/>
            <a:ext cx="2700338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/>
          </p:nvPr>
        </p:nvSpPr>
        <p:spPr>
          <a:xfrm>
            <a:off x="2873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/>
          </p:nvPr>
        </p:nvSpPr>
        <p:spPr>
          <a:xfrm>
            <a:off x="32210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/>
          </p:nvPr>
        </p:nvSpPr>
        <p:spPr>
          <a:xfrm>
            <a:off x="6156325" y="4797425"/>
            <a:ext cx="2700338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25853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solidFill>
            <a:srgbClr val="FFFFFF">
              <a:alpha val="80000"/>
            </a:srgbClr>
          </a:solidFill>
        </p:spPr>
        <p:txBody>
          <a:bodyPr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608240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логовок и 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quarter" idx="12"/>
          </p:nvPr>
        </p:nvSpPr>
        <p:spPr>
          <a:xfrm>
            <a:off x="287337" y="1268413"/>
            <a:ext cx="8569325" cy="5060950"/>
          </a:xfrm>
        </p:spPr>
        <p:txBody>
          <a:bodyPr rtlCol="0">
            <a:noAutofit/>
          </a:bodyPr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73027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0279931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228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7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21702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100679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287338" y="1268413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3861048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75393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3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60666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7340" y="188643"/>
            <a:ext cx="8560319" cy="8280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60034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8DE1DDE8-225D-4D7C-9A10-DD5F03DA54C9}" type="slidenum">
              <a:rPr lang="ru-RU" altLang="ru-RU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altLang="ru-RU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4984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1747-62BD-4067-865D-A81F2EB2F8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3235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FDD36-8082-4DA8-A01B-077BD9D1B3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6224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3BAA7-8186-4C15-A04C-06103D1EBC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9677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82C94-7509-47B0-819F-4C4995B08C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567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BF3E-BE4C-4DE0-8C13-52E5E7B3BE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2177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1DA1-9679-4767-BEC2-7D108B848F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32269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538E-4F79-498F-94C7-46311D9DFA3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2563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F428-0B7F-41C4-8845-1BFDA27FE1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43326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79C1A-88FB-4418-BFA5-BB6045BE47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6001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947"/>
      </p:ext>
    </p:extLst>
  </p:cSld>
  <p:clrMapOvr>
    <a:masterClrMapping/>
  </p:clrMapOvr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7016470"/>
      </p:ext>
    </p:extLst>
  </p:cSld>
  <p:clrMapOvr>
    <a:masterClrMapping/>
  </p:clrMapOvr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585130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719664"/>
      </p:ext>
    </p:extLst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180425"/>
      </p:ext>
    </p:extLst>
  </p:cSld>
  <p:clrMapOvr>
    <a:masterClrMapping/>
  </p:clrMapOvr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CFC7-C4CC-4FC5-9CE2-30B0FB99B2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264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A82-196A-409B-972C-29D074A4E60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013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CFC7-C4CC-4FC5-9CE2-30B0FB99B2C3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1657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700"/>
            <a:ext cx="9667875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LogoEng" hidden="1"/>
          <p:cNvSpPr>
            <a:spLocks noEditPoints="1"/>
          </p:cNvSpPr>
          <p:nvPr/>
        </p:nvSpPr>
        <p:spPr bwMode="auto">
          <a:xfrm>
            <a:off x="7880350" y="5873750"/>
            <a:ext cx="973138" cy="454025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pPr defTabSz="914400">
              <a:defRPr/>
            </a:pPr>
            <a:endParaRPr lang="ru-RU">
              <a:solidFill>
                <a:srgbClr val="3C3C3C"/>
              </a:solidFill>
            </a:endParaRPr>
          </a:p>
        </p:txBody>
      </p:sp>
      <p:sp>
        <p:nvSpPr>
          <p:cNvPr id="6" name="TradeSecret" hidden="1"/>
          <p:cNvSpPr txBox="1">
            <a:spLocks noChangeArrowheads="1"/>
          </p:cNvSpPr>
          <p:nvPr/>
        </p:nvSpPr>
        <p:spPr bwMode="auto">
          <a:xfrm>
            <a:off x="6899275" y="176213"/>
            <a:ext cx="1576388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Коммерческая тайна</a:t>
            </a:r>
          </a:p>
        </p:txBody>
      </p:sp>
      <p:sp>
        <p:nvSpPr>
          <p:cNvPr id="7" name="Confidential" hidden="1"/>
          <p:cNvSpPr txBox="1">
            <a:spLocks noChangeArrowheads="1"/>
          </p:cNvSpPr>
          <p:nvPr/>
        </p:nvSpPr>
        <p:spPr bwMode="auto">
          <a:xfrm>
            <a:off x="6967538" y="176213"/>
            <a:ext cx="1441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Конфиденциально</a:t>
            </a:r>
            <a:endParaRPr lang="ru-RU" altLang="ru-RU" sz="1100" b="1">
              <a:solidFill>
                <a:srgbClr val="706F6F"/>
              </a:solidFill>
            </a:endParaRPr>
          </a:p>
        </p:txBody>
      </p:sp>
      <p:sp>
        <p:nvSpPr>
          <p:cNvPr id="8" name="CompanyName" hidden="1"/>
          <p:cNvSpPr txBox="1">
            <a:spLocks noChangeArrowheads="1"/>
          </p:cNvSpPr>
          <p:nvPr/>
        </p:nvSpPr>
        <p:spPr bwMode="auto">
          <a:xfrm>
            <a:off x="6489700" y="404813"/>
            <a:ext cx="2395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900">
                <a:solidFill>
                  <a:srgbClr val="706F6F"/>
                </a:solidFill>
              </a:rPr>
              <a:t>Публичное акционерное общество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«Газпром нефть», ул. Галерная, д. 5, лит. А,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г. Санкт-Петербург, 190000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85084"/>
            <a:ext cx="5616624" cy="1368152"/>
          </a:xfrm>
        </p:spPr>
        <p:txBody>
          <a:bodyPr anchor="t">
            <a:noAutofit/>
          </a:bodyPr>
          <a:lstStyle>
            <a:lvl1pPr>
              <a:defRPr sz="2400" b="0" cap="none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733256"/>
            <a:ext cx="3924612" cy="683374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1200" b="0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32364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8721725" y="6503988"/>
            <a:ext cx="215900" cy="16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55850815-A677-49E2-A5EA-DF7A7B7F7C49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sp>
        <p:nvSpPr>
          <p:cNvPr id="5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6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3382963"/>
            <a:ext cx="9288463" cy="46037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8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2062163"/>
            <a:ext cx="8112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sz="2400" b="0" baseline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337" y="3644900"/>
            <a:ext cx="8569325" cy="2684463"/>
          </a:xfrm>
        </p:spPr>
        <p:txBody>
          <a:bodyPr>
            <a:noAutofit/>
          </a:bodyPr>
          <a:lstStyle>
            <a:lvl1pPr marL="0" indent="0" algn="l">
              <a:spcBef>
                <a:spcPts val="9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9092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 sz="2400" b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19205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/>
          </p:nvPr>
        </p:nvSpPr>
        <p:spPr>
          <a:xfrm>
            <a:off x="287338" y="1268759"/>
            <a:ext cx="4161118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245999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7" y="1312232"/>
            <a:ext cx="8569325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7" y="3861048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9611122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8" y="3926849"/>
            <a:ext cx="2674318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/>
          </p:nvPr>
        </p:nvSpPr>
        <p:spPr>
          <a:xfrm>
            <a:off x="3240656" y="3926849"/>
            <a:ext cx="2664000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/>
          </p:nvPr>
        </p:nvSpPr>
        <p:spPr>
          <a:xfrm>
            <a:off x="6183655" y="3926849"/>
            <a:ext cx="2673007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9955409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6410796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7421840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869970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/>
          </p:nvPr>
        </p:nvSpPr>
        <p:spPr>
          <a:xfrm>
            <a:off x="287338" y="1268759"/>
            <a:ext cx="4161118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287338" y="3923099"/>
            <a:ext cx="4161118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920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596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6A82-196A-409B-972C-29D074A4E605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2897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415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22484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2150" y="1679575"/>
            <a:ext cx="269875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188640"/>
            <a:ext cx="8569325" cy="825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4"/>
          </p:nvPr>
        </p:nvSpPr>
        <p:spPr>
          <a:xfrm>
            <a:off x="287338" y="3933825"/>
            <a:ext cx="8569325" cy="23955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306933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32210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47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19450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325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3710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41223"/>
            <a:ext cx="2700337" cy="5087159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5"/>
          <p:cNvSpPr>
            <a:spLocks noGrp="1"/>
          </p:cNvSpPr>
          <p:nvPr>
            <p:ph type="body" sz="quarter" idx="17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8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Текст 5"/>
          <p:cNvSpPr>
            <a:spLocks noGrp="1"/>
          </p:cNvSpPr>
          <p:nvPr>
            <p:ph type="body" sz="quarter" idx="19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83020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10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35083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22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8412"/>
            <a:ext cx="2700338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0"/>
          </p:nvPr>
        </p:nvSpPr>
        <p:spPr>
          <a:xfrm>
            <a:off x="287337" y="3554292"/>
            <a:ext cx="2700337" cy="279094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3215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4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8558717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59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27003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3876546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38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7" y="1196752"/>
            <a:ext cx="2700338" cy="3313112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3455876" y="1196752"/>
            <a:ext cx="5350504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6438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210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325" y="4318000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507173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82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4969515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287338" y="437515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59500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424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9416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700"/>
            <a:ext cx="9667875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LogoEng" hidden="1"/>
          <p:cNvSpPr>
            <a:spLocks noEditPoints="1"/>
          </p:cNvSpPr>
          <p:nvPr/>
        </p:nvSpPr>
        <p:spPr bwMode="auto">
          <a:xfrm>
            <a:off x="7880350" y="5873750"/>
            <a:ext cx="973138" cy="454025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pPr defTabSz="914400">
              <a:defRPr/>
            </a:pPr>
            <a:endParaRPr lang="ru-RU">
              <a:solidFill>
                <a:srgbClr val="3C3C3C"/>
              </a:solidFill>
            </a:endParaRPr>
          </a:p>
        </p:txBody>
      </p:sp>
      <p:sp>
        <p:nvSpPr>
          <p:cNvPr id="6" name="TradeSecret" hidden="1"/>
          <p:cNvSpPr txBox="1">
            <a:spLocks noChangeArrowheads="1"/>
          </p:cNvSpPr>
          <p:nvPr/>
        </p:nvSpPr>
        <p:spPr bwMode="auto">
          <a:xfrm>
            <a:off x="6899275" y="176213"/>
            <a:ext cx="1576388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Коммерческая тайна</a:t>
            </a:r>
          </a:p>
        </p:txBody>
      </p:sp>
      <p:sp>
        <p:nvSpPr>
          <p:cNvPr id="7" name="Confidential" hidden="1"/>
          <p:cNvSpPr txBox="1">
            <a:spLocks noChangeArrowheads="1"/>
          </p:cNvSpPr>
          <p:nvPr/>
        </p:nvSpPr>
        <p:spPr bwMode="auto">
          <a:xfrm>
            <a:off x="6967538" y="176213"/>
            <a:ext cx="1441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Конфиденциально</a:t>
            </a:r>
            <a:endParaRPr lang="ru-RU" altLang="ru-RU" sz="1100" b="1">
              <a:solidFill>
                <a:srgbClr val="706F6F"/>
              </a:solidFill>
            </a:endParaRPr>
          </a:p>
        </p:txBody>
      </p:sp>
      <p:sp>
        <p:nvSpPr>
          <p:cNvPr id="8" name="CompanyName" hidden="1"/>
          <p:cNvSpPr txBox="1">
            <a:spLocks noChangeArrowheads="1"/>
          </p:cNvSpPr>
          <p:nvPr/>
        </p:nvSpPr>
        <p:spPr bwMode="auto">
          <a:xfrm>
            <a:off x="6489700" y="404813"/>
            <a:ext cx="2395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900">
                <a:solidFill>
                  <a:srgbClr val="706F6F"/>
                </a:solidFill>
              </a:rPr>
              <a:t>Публичное акционерное общество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«Газпром нефть», ул. Галерная, д. 5, лит. А,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г. Санкт-Петербург, 190000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85084"/>
            <a:ext cx="5616624" cy="1368152"/>
          </a:xfrm>
        </p:spPr>
        <p:txBody>
          <a:bodyPr anchor="t">
            <a:noAutofit/>
          </a:bodyPr>
          <a:lstStyle>
            <a:lvl1pPr>
              <a:defRPr sz="2400" b="0" cap="none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733256"/>
            <a:ext cx="3924612" cy="683374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1200" b="0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12829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409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3933825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255403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15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3032919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287338" y="4797425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0766582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/>
        </p:nvCxnSpPr>
        <p:spPr>
          <a:xfrm>
            <a:off x="2484438" y="3471863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57703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031117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287338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9950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705270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56340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311586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>
            <a:off x="2873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10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56325" y="43719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1901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4"/>
          <p:cNvSpPr>
            <a:spLocks noGrp="1"/>
          </p:cNvSpPr>
          <p:nvPr>
            <p:ph sz="quarter" idx="24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/>
          </p:nvPr>
        </p:nvSpPr>
        <p:spPr>
          <a:xfrm>
            <a:off x="2873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/>
          </p:nvPr>
        </p:nvSpPr>
        <p:spPr>
          <a:xfrm>
            <a:off x="32210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/>
          </p:nvPr>
        </p:nvSpPr>
        <p:spPr>
          <a:xfrm>
            <a:off x="6156325" y="4418062"/>
            <a:ext cx="2700338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295056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324008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797007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744866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21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3315589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6261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8721725" y="6503988"/>
            <a:ext cx="215900" cy="16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55850815-A677-49E2-A5EA-DF7A7B7F7C49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sp>
        <p:nvSpPr>
          <p:cNvPr id="5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6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3382963"/>
            <a:ext cx="9288463" cy="46037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8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2062163"/>
            <a:ext cx="8112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sz="2400" b="0" baseline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337" y="3644900"/>
            <a:ext cx="8569325" cy="2684463"/>
          </a:xfrm>
        </p:spPr>
        <p:txBody>
          <a:bodyPr>
            <a:noAutofit/>
          </a:bodyPr>
          <a:lstStyle>
            <a:lvl1pPr marL="0" indent="0" algn="l">
              <a:spcBef>
                <a:spcPts val="9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62862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60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2873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32210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/>
          </p:nvPr>
        </p:nvSpPr>
        <p:spPr>
          <a:xfrm>
            <a:off x="6156325" y="3033713"/>
            <a:ext cx="2700338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/>
          </p:nvPr>
        </p:nvSpPr>
        <p:spPr>
          <a:xfrm>
            <a:off x="2873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/>
          </p:nvPr>
        </p:nvSpPr>
        <p:spPr>
          <a:xfrm>
            <a:off x="32210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/>
          </p:nvPr>
        </p:nvSpPr>
        <p:spPr>
          <a:xfrm>
            <a:off x="6156325" y="4797425"/>
            <a:ext cx="2700338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7648282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solidFill>
            <a:srgbClr val="FFFFFF">
              <a:alpha val="80000"/>
            </a:srgbClr>
          </a:solidFill>
        </p:spPr>
        <p:txBody>
          <a:bodyPr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060482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логовок и 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quarter" idx="12"/>
          </p:nvPr>
        </p:nvSpPr>
        <p:spPr>
          <a:xfrm>
            <a:off x="287337" y="1268413"/>
            <a:ext cx="8569325" cy="5060950"/>
          </a:xfrm>
        </p:spPr>
        <p:txBody>
          <a:bodyPr rtlCol="0">
            <a:noAutofit/>
          </a:bodyPr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5157699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393696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228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7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5399995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287338" y="1268413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3861048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509177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3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9525243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7340" y="188643"/>
            <a:ext cx="8560319" cy="8280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01620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8DE1DDE8-225D-4D7C-9A10-DD5F03DA54C9}" type="slidenum">
              <a:rPr lang="ru-RU" altLang="ru-RU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altLang="ru-RU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74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 sz="2400" b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0518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FDD36-8082-4DA8-A01B-077BD9D1B338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16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/>
          </p:nvPr>
        </p:nvSpPr>
        <p:spPr>
          <a:xfrm>
            <a:off x="287338" y="1268759"/>
            <a:ext cx="4161118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9435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7" y="1312232"/>
            <a:ext cx="8569325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7" y="3861048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53966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8" y="3926849"/>
            <a:ext cx="2674318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/>
          </p:nvPr>
        </p:nvSpPr>
        <p:spPr>
          <a:xfrm>
            <a:off x="3240656" y="3926849"/>
            <a:ext cx="2664000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/>
          </p:nvPr>
        </p:nvSpPr>
        <p:spPr>
          <a:xfrm>
            <a:off x="6183655" y="3926849"/>
            <a:ext cx="2673007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33558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787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8016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289923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/>
          </p:nvPr>
        </p:nvSpPr>
        <p:spPr>
          <a:xfrm>
            <a:off x="287338" y="1268759"/>
            <a:ext cx="4161118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287338" y="3923099"/>
            <a:ext cx="4161118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920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54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415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227364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2150" y="1679575"/>
            <a:ext cx="269875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188640"/>
            <a:ext cx="8569325" cy="825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4"/>
          </p:nvPr>
        </p:nvSpPr>
        <p:spPr>
          <a:xfrm>
            <a:off x="287338" y="3933825"/>
            <a:ext cx="8569325" cy="23955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12454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32210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47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19450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325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3710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41223"/>
            <a:ext cx="2700337" cy="5087159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5"/>
          <p:cNvSpPr>
            <a:spLocks noGrp="1"/>
          </p:cNvSpPr>
          <p:nvPr>
            <p:ph type="body" sz="quarter" idx="17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8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Текст 5"/>
          <p:cNvSpPr>
            <a:spLocks noGrp="1"/>
          </p:cNvSpPr>
          <p:nvPr>
            <p:ph type="body" sz="quarter" idx="19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3BAA7-8186-4C15-A04C-06103D1EBCCD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559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10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35083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22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8412"/>
            <a:ext cx="2700338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0"/>
          </p:nvPr>
        </p:nvSpPr>
        <p:spPr>
          <a:xfrm>
            <a:off x="287337" y="3554292"/>
            <a:ext cx="2700337" cy="279094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22025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4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349132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59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27003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34993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38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7" y="1196752"/>
            <a:ext cx="2700338" cy="3313112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3455876" y="1196752"/>
            <a:ext cx="5350504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32885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210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325" y="4318000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589308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82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60437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287338" y="437515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59500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424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511191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409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3933825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44021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15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3032919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287338" y="4797425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95703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/>
        </p:nvCxnSpPr>
        <p:spPr>
          <a:xfrm>
            <a:off x="2484438" y="3471863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57703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3145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82C94-7509-47B0-819F-4C4995B08CCF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1441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287338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9950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96900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56340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1486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>
            <a:off x="2873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10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56325" y="43719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1901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4"/>
          <p:cNvSpPr>
            <a:spLocks noGrp="1"/>
          </p:cNvSpPr>
          <p:nvPr>
            <p:ph sz="quarter" idx="24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/>
          </p:nvPr>
        </p:nvSpPr>
        <p:spPr>
          <a:xfrm>
            <a:off x="2873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/>
          </p:nvPr>
        </p:nvSpPr>
        <p:spPr>
          <a:xfrm>
            <a:off x="32210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/>
          </p:nvPr>
        </p:nvSpPr>
        <p:spPr>
          <a:xfrm>
            <a:off x="6156325" y="4418062"/>
            <a:ext cx="2700338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26617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324008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99014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21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004364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76850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60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2873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32210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/>
          </p:nvPr>
        </p:nvSpPr>
        <p:spPr>
          <a:xfrm>
            <a:off x="6156325" y="3033713"/>
            <a:ext cx="2700338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/>
          </p:nvPr>
        </p:nvSpPr>
        <p:spPr>
          <a:xfrm>
            <a:off x="2873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/>
          </p:nvPr>
        </p:nvSpPr>
        <p:spPr>
          <a:xfrm>
            <a:off x="32210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/>
          </p:nvPr>
        </p:nvSpPr>
        <p:spPr>
          <a:xfrm>
            <a:off x="6156325" y="4797425"/>
            <a:ext cx="2700338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02358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solidFill>
            <a:srgbClr val="FFFFFF">
              <a:alpha val="80000"/>
            </a:srgbClr>
          </a:solidFill>
        </p:spPr>
        <p:txBody>
          <a:bodyPr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271508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логовок и 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quarter" idx="12"/>
          </p:nvPr>
        </p:nvSpPr>
        <p:spPr>
          <a:xfrm>
            <a:off x="287337" y="1268413"/>
            <a:ext cx="8569325" cy="5060950"/>
          </a:xfrm>
        </p:spPr>
        <p:txBody>
          <a:bodyPr rtlCol="0">
            <a:noAutofit/>
          </a:bodyPr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945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BF3E-BE4C-4DE0-8C13-52E5E7B3BEC5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432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1775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228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7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60471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287338" y="1268413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3861048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5232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3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1947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7340" y="188643"/>
            <a:ext cx="8560319" cy="8280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7669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8DE1DDE8-225D-4D7C-9A10-DD5F03DA54C9}" type="slidenum">
              <a:rPr lang="ru-RU" altLang="ru-RU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altLang="ru-RU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503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700"/>
            <a:ext cx="9667875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LogoEng" hidden="1"/>
          <p:cNvSpPr>
            <a:spLocks noEditPoints="1"/>
          </p:cNvSpPr>
          <p:nvPr/>
        </p:nvSpPr>
        <p:spPr bwMode="auto">
          <a:xfrm>
            <a:off x="7880350" y="5873750"/>
            <a:ext cx="973138" cy="454025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pPr defTabSz="914400">
              <a:defRPr/>
            </a:pPr>
            <a:endParaRPr lang="ru-RU">
              <a:solidFill>
                <a:srgbClr val="3C3C3C"/>
              </a:solidFill>
            </a:endParaRPr>
          </a:p>
        </p:txBody>
      </p:sp>
      <p:sp>
        <p:nvSpPr>
          <p:cNvPr id="6" name="TradeSecret" hidden="1"/>
          <p:cNvSpPr txBox="1">
            <a:spLocks noChangeArrowheads="1"/>
          </p:cNvSpPr>
          <p:nvPr/>
        </p:nvSpPr>
        <p:spPr bwMode="auto">
          <a:xfrm>
            <a:off x="6899275" y="176213"/>
            <a:ext cx="1576388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Коммерческая тайна</a:t>
            </a:r>
          </a:p>
        </p:txBody>
      </p:sp>
      <p:sp>
        <p:nvSpPr>
          <p:cNvPr id="7" name="Confidential" hidden="1"/>
          <p:cNvSpPr txBox="1">
            <a:spLocks noChangeArrowheads="1"/>
          </p:cNvSpPr>
          <p:nvPr/>
        </p:nvSpPr>
        <p:spPr bwMode="auto">
          <a:xfrm>
            <a:off x="6967538" y="176213"/>
            <a:ext cx="1441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Конфиденциально</a:t>
            </a:r>
            <a:endParaRPr lang="ru-RU" altLang="ru-RU" sz="1100" b="1">
              <a:solidFill>
                <a:srgbClr val="706F6F"/>
              </a:solidFill>
            </a:endParaRPr>
          </a:p>
        </p:txBody>
      </p:sp>
      <p:sp>
        <p:nvSpPr>
          <p:cNvPr id="8" name="CompanyName" hidden="1"/>
          <p:cNvSpPr txBox="1">
            <a:spLocks noChangeArrowheads="1"/>
          </p:cNvSpPr>
          <p:nvPr/>
        </p:nvSpPr>
        <p:spPr bwMode="auto">
          <a:xfrm>
            <a:off x="6489700" y="404813"/>
            <a:ext cx="2395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900">
                <a:solidFill>
                  <a:srgbClr val="706F6F"/>
                </a:solidFill>
              </a:rPr>
              <a:t>Публичное акционерное общество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«Газпром нефть», ул. Галерная, д. 5, лит. А,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г. Санкт-Петербург, 190000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85084"/>
            <a:ext cx="5616624" cy="1368152"/>
          </a:xfrm>
        </p:spPr>
        <p:txBody>
          <a:bodyPr anchor="t">
            <a:noAutofit/>
          </a:bodyPr>
          <a:lstStyle>
            <a:lvl1pPr>
              <a:defRPr sz="2400" b="0" cap="none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733256"/>
            <a:ext cx="3924612" cy="683374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1200" b="0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6228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8721725" y="6503988"/>
            <a:ext cx="215900" cy="16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55850815-A677-49E2-A5EA-DF7A7B7F7C49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sp>
        <p:nvSpPr>
          <p:cNvPr id="5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6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3382963"/>
            <a:ext cx="9288463" cy="46037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8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2062163"/>
            <a:ext cx="8112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sz="2400" b="0" baseline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337" y="3644900"/>
            <a:ext cx="8569325" cy="2684463"/>
          </a:xfrm>
        </p:spPr>
        <p:txBody>
          <a:bodyPr>
            <a:noAutofit/>
          </a:bodyPr>
          <a:lstStyle>
            <a:lvl1pPr marL="0" indent="0" algn="l">
              <a:spcBef>
                <a:spcPts val="9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988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 sz="2400" b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711661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/>
          </p:nvPr>
        </p:nvSpPr>
        <p:spPr>
          <a:xfrm>
            <a:off x="287338" y="1268759"/>
            <a:ext cx="4161118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9173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1DA1-9679-4767-BEC2-7D108B848F71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5282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7" y="1312232"/>
            <a:ext cx="8569325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7" y="3861048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872429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8" y="3926849"/>
            <a:ext cx="2674318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/>
          </p:nvPr>
        </p:nvSpPr>
        <p:spPr>
          <a:xfrm>
            <a:off x="3240656" y="3926849"/>
            <a:ext cx="2664000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/>
          </p:nvPr>
        </p:nvSpPr>
        <p:spPr>
          <a:xfrm>
            <a:off x="6183655" y="3926849"/>
            <a:ext cx="2673007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30322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383491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6972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5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63013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96855" y="1268759"/>
            <a:ext cx="4159807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/>
          </p:nvPr>
        </p:nvSpPr>
        <p:spPr>
          <a:xfrm>
            <a:off x="4696855" y="3923099"/>
            <a:ext cx="4159807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/>
          </p:nvPr>
        </p:nvSpPr>
        <p:spPr>
          <a:xfrm>
            <a:off x="287338" y="1268759"/>
            <a:ext cx="4161118" cy="2376141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/>
          </p:nvPr>
        </p:nvSpPr>
        <p:spPr>
          <a:xfrm>
            <a:off x="287338" y="3923099"/>
            <a:ext cx="4161118" cy="2406264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1920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8126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415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009594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2150" y="1679575"/>
            <a:ext cx="269875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188640"/>
            <a:ext cx="8569325" cy="825088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4"/>
          </p:nvPr>
        </p:nvSpPr>
        <p:spPr>
          <a:xfrm>
            <a:off x="287338" y="3933825"/>
            <a:ext cx="8569325" cy="23955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3584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32210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4738" y="16922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19450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56325" y="4360863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3710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41223"/>
            <a:ext cx="2700337" cy="5087159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5"/>
          <p:cNvSpPr>
            <a:spLocks noGrp="1"/>
          </p:cNvSpPr>
          <p:nvPr>
            <p:ph type="body" sz="quarter" idx="17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8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Текст 5"/>
          <p:cNvSpPr>
            <a:spLocks noGrp="1"/>
          </p:cNvSpPr>
          <p:nvPr>
            <p:ph type="body" sz="quarter" idx="19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60454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21038" y="35083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35083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22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1268412"/>
            <a:ext cx="2700337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8412"/>
            <a:ext cx="2700338" cy="154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0"/>
          </p:nvPr>
        </p:nvSpPr>
        <p:spPr>
          <a:xfrm>
            <a:off x="287337" y="3554292"/>
            <a:ext cx="2700337" cy="279094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64745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7538E-4F79-498F-94C7-46311D9DFA31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8620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4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57395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05928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27003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426960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387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7" y="1196752"/>
            <a:ext cx="2700338" cy="3313112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3455876" y="1196752"/>
            <a:ext cx="5350504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53800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2873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21038" y="431800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325" y="4318000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32726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82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Объект 18"/>
          <p:cNvSpPr>
            <a:spLocks noGrp="1"/>
          </p:cNvSpPr>
          <p:nvPr>
            <p:ph sz="quarter" idx="15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139533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287338" y="4375150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159500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424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Текст 5"/>
          <p:cNvSpPr>
            <a:spLocks noGrp="1"/>
          </p:cNvSpPr>
          <p:nvPr>
            <p:ph type="body" sz="quarter" idx="16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92328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4096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3221038" y="3933825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6156325" y="1262018"/>
            <a:ext cx="2700000" cy="2376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669353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15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3032919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287338" y="4797425"/>
            <a:ext cx="1980000" cy="1512887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553467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287338" y="1679575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/>
        </p:nvCxnSpPr>
        <p:spPr>
          <a:xfrm>
            <a:off x="2484438" y="3471863"/>
            <a:ext cx="63722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57703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227954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287338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9950" y="1679575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9128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F428-0B7F-41C4-8845-1BFDA27FE1F3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7424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xfrm>
            <a:off x="287338" y="1268413"/>
            <a:ext cx="5634037" cy="506095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18513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Прямая соединительная линия 14"/>
          <p:cNvCxnSpPr/>
          <p:nvPr/>
        </p:nvCxnSpPr>
        <p:spPr>
          <a:xfrm>
            <a:off x="2873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21038" y="43719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56325" y="43719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73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2103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19014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4"/>
          <p:cNvSpPr>
            <a:spLocks noGrp="1"/>
          </p:cNvSpPr>
          <p:nvPr>
            <p:ph sz="quarter" idx="24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/>
          </p:nvPr>
        </p:nvSpPr>
        <p:spPr>
          <a:xfrm>
            <a:off x="2873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/>
          </p:nvPr>
        </p:nvSpPr>
        <p:spPr>
          <a:xfrm>
            <a:off x="3221038" y="4418062"/>
            <a:ext cx="2700337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/>
          </p:nvPr>
        </p:nvSpPr>
        <p:spPr>
          <a:xfrm>
            <a:off x="6156325" y="4418062"/>
            <a:ext cx="2700338" cy="1927176"/>
          </a:xfrm>
        </p:spPr>
        <p:txBody>
          <a:bodyPr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34223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3240088" y="1679575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511516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519750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21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75846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156325" y="1679575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82348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7360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/>
          </p:nvPr>
        </p:nvSpPr>
        <p:spPr>
          <a:xfrm>
            <a:off x="2873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/>
          </p:nvPr>
        </p:nvSpPr>
        <p:spPr>
          <a:xfrm>
            <a:off x="3221038" y="3033713"/>
            <a:ext cx="2700337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/>
          </p:nvPr>
        </p:nvSpPr>
        <p:spPr>
          <a:xfrm>
            <a:off x="6156325" y="3033713"/>
            <a:ext cx="2700338" cy="15113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/>
          </p:nvPr>
        </p:nvSpPr>
        <p:spPr>
          <a:xfrm>
            <a:off x="2873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/>
          </p:nvPr>
        </p:nvSpPr>
        <p:spPr>
          <a:xfrm>
            <a:off x="3221038" y="4797425"/>
            <a:ext cx="2700337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/>
          </p:nvPr>
        </p:nvSpPr>
        <p:spPr>
          <a:xfrm>
            <a:off x="6156325" y="4797425"/>
            <a:ext cx="2700338" cy="15319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9184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/>
          </p:nvPr>
        </p:nvSpPr>
        <p:spPr>
          <a:solidFill>
            <a:srgbClr val="FFFFFF">
              <a:alpha val="80000"/>
            </a:srgbClr>
          </a:solidFill>
        </p:spPr>
        <p:txBody>
          <a:bodyPr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959190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логовок и 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>
            <a:noAutofit/>
          </a:bodyPr>
          <a:lstStyle>
            <a:lvl1pPr>
              <a:defRPr>
                <a:solidFill>
                  <a:srgbClr val="00407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quarter" idx="12"/>
          </p:nvPr>
        </p:nvSpPr>
        <p:spPr>
          <a:xfrm>
            <a:off x="287337" y="1268413"/>
            <a:ext cx="8569325" cy="5060950"/>
          </a:xfrm>
        </p:spPr>
        <p:txBody>
          <a:bodyPr rtlCol="0">
            <a:noAutofit/>
          </a:bodyPr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60785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0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130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79C1A-88FB-4418-BFA5-BB6045BE47A0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51804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228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7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613864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287338" y="1268413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3861048"/>
            <a:ext cx="8569325" cy="1944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305972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792433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7278894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7340" y="188643"/>
            <a:ext cx="8560319" cy="8280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563854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914400">
              <a:defRPr/>
            </a:pPr>
            <a:fld id="{8DE1DDE8-225D-4D7C-9A10-DD5F03DA54C9}" type="slidenum">
              <a:rPr lang="ru-RU" altLang="ru-RU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altLang="ru-RU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7552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700"/>
            <a:ext cx="9667875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LogoEng" hidden="1"/>
          <p:cNvSpPr>
            <a:spLocks noEditPoints="1"/>
          </p:cNvSpPr>
          <p:nvPr/>
        </p:nvSpPr>
        <p:spPr bwMode="auto">
          <a:xfrm>
            <a:off x="7880350" y="5873750"/>
            <a:ext cx="973138" cy="454025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/>
          <a:lstStyle/>
          <a:p>
            <a:pPr defTabSz="914400">
              <a:defRPr/>
            </a:pPr>
            <a:endParaRPr lang="ru-RU">
              <a:solidFill>
                <a:srgbClr val="3C3C3C"/>
              </a:solidFill>
            </a:endParaRPr>
          </a:p>
        </p:txBody>
      </p:sp>
      <p:sp>
        <p:nvSpPr>
          <p:cNvPr id="6" name="TradeSecret" hidden="1"/>
          <p:cNvSpPr txBox="1">
            <a:spLocks noChangeArrowheads="1"/>
          </p:cNvSpPr>
          <p:nvPr/>
        </p:nvSpPr>
        <p:spPr bwMode="auto">
          <a:xfrm>
            <a:off x="6899275" y="176213"/>
            <a:ext cx="1576388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Коммерческая тайна</a:t>
            </a:r>
          </a:p>
        </p:txBody>
      </p:sp>
      <p:sp>
        <p:nvSpPr>
          <p:cNvPr id="7" name="Confidential" hidden="1"/>
          <p:cNvSpPr txBox="1">
            <a:spLocks noChangeArrowheads="1"/>
          </p:cNvSpPr>
          <p:nvPr/>
        </p:nvSpPr>
        <p:spPr bwMode="auto">
          <a:xfrm>
            <a:off x="6967538" y="176213"/>
            <a:ext cx="1441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altLang="ru-RU" sz="1200" b="1">
                <a:solidFill>
                  <a:srgbClr val="706F6F"/>
                </a:solidFill>
              </a:rPr>
              <a:t>Конфиденциально</a:t>
            </a:r>
            <a:endParaRPr lang="ru-RU" altLang="ru-RU" sz="1100" b="1">
              <a:solidFill>
                <a:srgbClr val="706F6F"/>
              </a:solidFill>
            </a:endParaRPr>
          </a:p>
        </p:txBody>
      </p:sp>
      <p:sp>
        <p:nvSpPr>
          <p:cNvPr id="8" name="CompanyName" hidden="1"/>
          <p:cNvSpPr txBox="1">
            <a:spLocks noChangeArrowheads="1"/>
          </p:cNvSpPr>
          <p:nvPr/>
        </p:nvSpPr>
        <p:spPr bwMode="auto">
          <a:xfrm>
            <a:off x="6489700" y="404813"/>
            <a:ext cx="2395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900">
                <a:solidFill>
                  <a:srgbClr val="706F6F"/>
                </a:solidFill>
              </a:rPr>
              <a:t>Публичное акционерное общество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«Газпром нефть», ул. Галерная, д. 5, лит. А,</a:t>
            </a:r>
            <a:br>
              <a:rPr lang="ru-RU" altLang="ru-RU" sz="900">
                <a:solidFill>
                  <a:srgbClr val="706F6F"/>
                </a:solidFill>
              </a:rPr>
            </a:br>
            <a:r>
              <a:rPr lang="ru-RU" altLang="ru-RU" sz="900">
                <a:solidFill>
                  <a:srgbClr val="706F6F"/>
                </a:solidFill>
              </a:rPr>
              <a:t>г. Санкт-Петербург, 190000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85084"/>
            <a:ext cx="5616624" cy="1368152"/>
          </a:xfrm>
        </p:spPr>
        <p:txBody>
          <a:bodyPr anchor="t">
            <a:noAutofit/>
          </a:bodyPr>
          <a:lstStyle>
            <a:lvl1pPr>
              <a:defRPr sz="2400" b="0" cap="none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733256"/>
            <a:ext cx="3924612" cy="683374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1200" b="0" baseline="0">
                <a:solidFill>
                  <a:schemeClr val="bg2">
                    <a:lumMod val="75000"/>
                  </a:schemeClr>
                </a:solidFill>
                <a:latin typeface="EuropeCondensedC" panose="00000506000000000000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6990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8721725" y="6503988"/>
            <a:ext cx="215900" cy="16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55850815-A677-49E2-A5EA-DF7A7B7F7C49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sp>
        <p:nvSpPr>
          <p:cNvPr id="5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6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3382963"/>
            <a:ext cx="9288463" cy="46037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  <p:pic>
        <p:nvPicPr>
          <p:cNvPr id="8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2062163"/>
            <a:ext cx="8112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sz="2400" b="0" baseline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337" y="3644900"/>
            <a:ext cx="8569325" cy="2684463"/>
          </a:xfrm>
        </p:spPr>
        <p:txBody>
          <a:bodyPr>
            <a:noAutofit/>
          </a:bodyPr>
          <a:lstStyle>
            <a:lvl1pPr marL="0" indent="0" algn="l">
              <a:spcBef>
                <a:spcPts val="9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9394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/>
          </p:nvPr>
        </p:nvSpPr>
        <p:spPr>
          <a:xfrm>
            <a:off x="4679950" y="1268759"/>
            <a:ext cx="4176712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>
            <a:lvl1pPr>
              <a:defRPr sz="2400" b="0">
                <a:latin typeface="EuropeCondensedC" panose="00000506000000000000" pitchFamily="50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30385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/>
          </p:nvPr>
        </p:nvSpPr>
        <p:spPr>
          <a:xfrm>
            <a:off x="287338" y="1268759"/>
            <a:ext cx="4161118" cy="50616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2809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047107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287337" y="1312232"/>
            <a:ext cx="8569325" cy="24048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869262"/>
          </a:xfrm>
        </p:spPr>
        <p:txBody>
          <a:bodyPr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7" y="3861048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038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9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7.xml"/><Relationship Id="rId34" Type="http://schemas.openxmlformats.org/officeDocument/2006/relationships/slideLayout" Target="../slideLayouts/slideLayout50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53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36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51.xml"/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4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openxmlformats.org/officeDocument/2006/relationships/slideLayout" Target="../slideLayouts/slideLayout92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slideLayout" Target="../slideLayouts/slideLayout90.xml"/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9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9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29" Type="http://schemas.openxmlformats.org/officeDocument/2006/relationships/slideLayout" Target="../slideLayouts/slideLayout123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slideLayout" Target="../slideLayouts/slideLayout131.xml"/><Relationship Id="rId40" Type="http://schemas.openxmlformats.org/officeDocument/2006/relationships/theme" Target="../theme/theme4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38" Type="http://schemas.openxmlformats.org/officeDocument/2006/relationships/slideLayout" Target="../slideLayouts/slideLayout1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2.xml"/><Relationship Id="rId18" Type="http://schemas.openxmlformats.org/officeDocument/2006/relationships/slideLayout" Target="../slideLayouts/slideLayout167.xml"/><Relationship Id="rId26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188.xml"/><Relationship Id="rId21" Type="http://schemas.openxmlformats.org/officeDocument/2006/relationships/slideLayout" Target="../slideLayouts/slideLayout170.xml"/><Relationship Id="rId34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51.xml"/><Relationship Id="rId16" Type="http://schemas.openxmlformats.org/officeDocument/2006/relationships/slideLayout" Target="../slideLayouts/slideLayout165.xml"/><Relationship Id="rId20" Type="http://schemas.openxmlformats.org/officeDocument/2006/relationships/slideLayout" Target="../slideLayouts/slideLayout169.xml"/><Relationship Id="rId29" Type="http://schemas.openxmlformats.org/officeDocument/2006/relationships/slideLayout" Target="../slideLayouts/slideLayout178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24" Type="http://schemas.openxmlformats.org/officeDocument/2006/relationships/slideLayout" Target="../slideLayouts/slideLayout173.xml"/><Relationship Id="rId32" Type="http://schemas.openxmlformats.org/officeDocument/2006/relationships/slideLayout" Target="../slideLayouts/slideLayout181.xml"/><Relationship Id="rId37" Type="http://schemas.openxmlformats.org/officeDocument/2006/relationships/slideLayout" Target="../slideLayouts/slideLayout186.xml"/><Relationship Id="rId40" Type="http://schemas.openxmlformats.org/officeDocument/2006/relationships/theme" Target="../theme/theme6.xml"/><Relationship Id="rId5" Type="http://schemas.openxmlformats.org/officeDocument/2006/relationships/slideLayout" Target="../slideLayouts/slideLayout154.xml"/><Relationship Id="rId15" Type="http://schemas.openxmlformats.org/officeDocument/2006/relationships/slideLayout" Target="../slideLayouts/slideLayout164.xml"/><Relationship Id="rId23" Type="http://schemas.openxmlformats.org/officeDocument/2006/relationships/slideLayout" Target="../slideLayouts/slideLayout172.xml"/><Relationship Id="rId28" Type="http://schemas.openxmlformats.org/officeDocument/2006/relationships/slideLayout" Target="../slideLayouts/slideLayout177.xml"/><Relationship Id="rId36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59.xml"/><Relationship Id="rId19" Type="http://schemas.openxmlformats.org/officeDocument/2006/relationships/slideLayout" Target="../slideLayouts/slideLayout168.xml"/><Relationship Id="rId31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slideLayout" Target="../slideLayouts/slideLayout163.xml"/><Relationship Id="rId22" Type="http://schemas.openxmlformats.org/officeDocument/2006/relationships/slideLayout" Target="../slideLayouts/slideLayout171.xml"/><Relationship Id="rId27" Type="http://schemas.openxmlformats.org/officeDocument/2006/relationships/slideLayout" Target="../slideLayouts/slideLayout176.xml"/><Relationship Id="rId30" Type="http://schemas.openxmlformats.org/officeDocument/2006/relationships/slideLayout" Target="../slideLayouts/slideLayout179.xml"/><Relationship Id="rId35" Type="http://schemas.openxmlformats.org/officeDocument/2006/relationships/slideLayout" Target="../slideLayouts/slideLayout184.xml"/><Relationship Id="rId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61.xml"/><Relationship Id="rId17" Type="http://schemas.openxmlformats.org/officeDocument/2006/relationships/slideLayout" Target="../slideLayouts/slideLayout166.xml"/><Relationship Id="rId25" Type="http://schemas.openxmlformats.org/officeDocument/2006/relationships/slideLayout" Target="../slideLayouts/slideLayout174.xml"/><Relationship Id="rId33" Type="http://schemas.openxmlformats.org/officeDocument/2006/relationships/slideLayout" Target="../slideLayouts/slideLayout182.xml"/><Relationship Id="rId38" Type="http://schemas.openxmlformats.org/officeDocument/2006/relationships/slideLayout" Target="../slideLayouts/slideLayout1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8168A-9CAA-44A3-9132-BA1A0CCBDB72}" type="datetime1">
              <a:rPr lang="ru-RU" smtClean="0"/>
              <a:pPr/>
              <a:t>23.04.2022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36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88913"/>
            <a:ext cx="855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1268413"/>
            <a:ext cx="8569325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Первый уровень</a:t>
            </a:r>
          </a:p>
          <a:p>
            <a:pPr lvl="2"/>
            <a:r>
              <a:rPr lang="ru-RU" altLang="ru-RU" smtClean="0"/>
              <a:t>Второй уровень</a:t>
            </a:r>
          </a:p>
        </p:txBody>
      </p:sp>
      <p:sp>
        <p:nvSpPr>
          <p:cNvPr id="1028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029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8" name="Прямоугольник 10"/>
          <p:cNvSpPr/>
          <p:nvPr userDrawn="1"/>
        </p:nvSpPr>
        <p:spPr>
          <a:xfrm>
            <a:off x="8651875" y="6492875"/>
            <a:ext cx="21590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C67E3C98-F74A-4927-87D0-A190890D7487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pic>
        <p:nvPicPr>
          <p:cNvPr id="1031" name="Рисунок 9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61925"/>
            <a:ext cx="4635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0" y="1022350"/>
            <a:ext cx="9288463" cy="46038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2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21" r:id="rId32"/>
    <p:sldLayoutId id="2147483722" r:id="rId33"/>
    <p:sldLayoutId id="2147483723" r:id="rId34"/>
    <p:sldLayoutId id="2147483724" r:id="rId35"/>
    <p:sldLayoutId id="2147483725" r:id="rId36"/>
    <p:sldLayoutId id="2147483726" r:id="rId37"/>
    <p:sldLayoutId id="2147483727" r:id="rId38"/>
    <p:sldLayoutId id="2147483728" r:id="rId39"/>
  </p:sldLayoutIdLst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2"/>
          </a:solidFill>
          <a:latin typeface="EuropeCondensedC" panose="00000506000000000000" pitchFamily="50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9pPr>
    </p:titleStyle>
    <p:bodyStyle>
      <a:lvl1pPr algn="l" rtl="0" fontAlgn="base">
        <a:spcBef>
          <a:spcPts val="120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defRPr sz="1600" b="1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1pPr>
      <a:lvl2pPr marL="180975" indent="-180975" algn="l" rtl="0" fontAlgn="base"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2pPr>
      <a:lvl3pPr marL="350838" indent="-169863" algn="l" rtl="0" fontAlgn="base">
        <a:spcBef>
          <a:spcPts val="600"/>
        </a:spcBef>
        <a:spcAft>
          <a:spcPct val="0"/>
        </a:spcAft>
        <a:buClr>
          <a:srgbClr val="0070BA"/>
        </a:buClr>
        <a:buFont typeface="Wingdings" panose="05000000000000000000" pitchFamily="2" charset="2"/>
        <a:buChar char="§"/>
        <a:defRPr sz="12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88913"/>
            <a:ext cx="855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1268413"/>
            <a:ext cx="8569325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Первый уровень</a:t>
            </a:r>
          </a:p>
          <a:p>
            <a:pPr lvl="2"/>
            <a:r>
              <a:rPr lang="ru-RU" altLang="ru-RU" smtClean="0"/>
              <a:t>Второй уровень</a:t>
            </a:r>
          </a:p>
        </p:txBody>
      </p:sp>
      <p:sp>
        <p:nvSpPr>
          <p:cNvPr id="1028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029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8" name="Прямоугольник 10"/>
          <p:cNvSpPr/>
          <p:nvPr userDrawn="1"/>
        </p:nvSpPr>
        <p:spPr>
          <a:xfrm>
            <a:off x="8651875" y="6492875"/>
            <a:ext cx="21590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C67E3C98-F74A-4927-87D0-A190890D7487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pic>
        <p:nvPicPr>
          <p:cNvPr id="1031" name="Рисунок 9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61925"/>
            <a:ext cx="4635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0" y="1022350"/>
            <a:ext cx="9288463" cy="46038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35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  <p:sldLayoutId id="2147483756" r:id="rId27"/>
    <p:sldLayoutId id="2147483757" r:id="rId28"/>
    <p:sldLayoutId id="2147483758" r:id="rId29"/>
    <p:sldLayoutId id="2147483759" r:id="rId30"/>
    <p:sldLayoutId id="2147483760" r:id="rId31"/>
    <p:sldLayoutId id="2147483761" r:id="rId32"/>
    <p:sldLayoutId id="2147483762" r:id="rId33"/>
    <p:sldLayoutId id="2147483763" r:id="rId34"/>
    <p:sldLayoutId id="2147483764" r:id="rId35"/>
    <p:sldLayoutId id="2147483765" r:id="rId36"/>
    <p:sldLayoutId id="2147483766" r:id="rId37"/>
    <p:sldLayoutId id="2147483767" r:id="rId38"/>
    <p:sldLayoutId id="2147483768" r:id="rId39"/>
  </p:sldLayoutIdLst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2"/>
          </a:solidFill>
          <a:latin typeface="EuropeCondensedC" panose="00000506000000000000" pitchFamily="50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9pPr>
    </p:titleStyle>
    <p:bodyStyle>
      <a:lvl1pPr algn="l" rtl="0" fontAlgn="base">
        <a:spcBef>
          <a:spcPts val="120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defRPr sz="1600" b="1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1pPr>
      <a:lvl2pPr marL="180975" indent="-180975" algn="l" rtl="0" fontAlgn="base"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2pPr>
      <a:lvl3pPr marL="350838" indent="-169863" algn="l" rtl="0" fontAlgn="base">
        <a:spcBef>
          <a:spcPts val="600"/>
        </a:spcBef>
        <a:spcAft>
          <a:spcPct val="0"/>
        </a:spcAft>
        <a:buClr>
          <a:srgbClr val="0070BA"/>
        </a:buClr>
        <a:buFont typeface="Wingdings" panose="05000000000000000000" pitchFamily="2" charset="2"/>
        <a:buChar char="§"/>
        <a:defRPr sz="12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88913"/>
            <a:ext cx="855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1268413"/>
            <a:ext cx="8569325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Первый уровень</a:t>
            </a:r>
          </a:p>
          <a:p>
            <a:pPr lvl="2"/>
            <a:r>
              <a:rPr lang="ru-RU" altLang="ru-RU" smtClean="0"/>
              <a:t>Второй уровень</a:t>
            </a:r>
          </a:p>
        </p:txBody>
      </p:sp>
      <p:sp>
        <p:nvSpPr>
          <p:cNvPr id="1028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029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8" name="Прямоугольник 10"/>
          <p:cNvSpPr/>
          <p:nvPr userDrawn="1"/>
        </p:nvSpPr>
        <p:spPr>
          <a:xfrm>
            <a:off x="8651875" y="6492875"/>
            <a:ext cx="21590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C67E3C98-F74A-4927-87D0-A190890D7487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pic>
        <p:nvPicPr>
          <p:cNvPr id="1031" name="Рисунок 9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61925"/>
            <a:ext cx="4635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0" y="1022350"/>
            <a:ext cx="9288463" cy="46038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</p:sldLayoutIdLst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2"/>
          </a:solidFill>
          <a:latin typeface="EuropeCondensedC" panose="00000506000000000000" pitchFamily="50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9pPr>
    </p:titleStyle>
    <p:bodyStyle>
      <a:lvl1pPr algn="l" rtl="0" fontAlgn="base">
        <a:spcBef>
          <a:spcPts val="120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defRPr sz="1600" b="1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1pPr>
      <a:lvl2pPr marL="180975" indent="-180975" algn="l" rtl="0" fontAlgn="base"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2pPr>
      <a:lvl3pPr marL="350838" indent="-169863" algn="l" rtl="0" fontAlgn="base">
        <a:spcBef>
          <a:spcPts val="600"/>
        </a:spcBef>
        <a:spcAft>
          <a:spcPct val="0"/>
        </a:spcAft>
        <a:buClr>
          <a:srgbClr val="0070BA"/>
        </a:buClr>
        <a:buFont typeface="Wingdings" panose="05000000000000000000" pitchFamily="2" charset="2"/>
        <a:buChar char="§"/>
        <a:defRPr sz="12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8168A-9CAA-44A3-9132-BA1A0CCBDB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41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88913"/>
            <a:ext cx="855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1268413"/>
            <a:ext cx="8569325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Первый уровень</a:t>
            </a:r>
          </a:p>
          <a:p>
            <a:pPr lvl="2"/>
            <a:r>
              <a:rPr lang="ru-RU" altLang="ru-RU" smtClean="0"/>
              <a:t>Второй уровень</a:t>
            </a:r>
          </a:p>
        </p:txBody>
      </p:sp>
      <p:sp>
        <p:nvSpPr>
          <p:cNvPr id="1028" name="LogoEng" hidden="1"/>
          <p:cNvSpPr>
            <a:spLocks noChangeArrowheads="1"/>
          </p:cNvSpPr>
          <p:nvPr/>
        </p:nvSpPr>
        <p:spPr bwMode="auto">
          <a:xfrm>
            <a:off x="5435600" y="6500813"/>
            <a:ext cx="31496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000">
                <a:solidFill>
                  <a:srgbClr val="706F6F"/>
                </a:solidFill>
              </a:rPr>
              <a:t>Gazprom Neft</a:t>
            </a: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029" name="Footer"/>
          <p:cNvSpPr>
            <a:spLocks noChangeArrowheads="1"/>
          </p:cNvSpPr>
          <p:nvPr/>
        </p:nvSpPr>
        <p:spPr bwMode="auto">
          <a:xfrm>
            <a:off x="296863" y="6499225"/>
            <a:ext cx="504031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srgbClr val="706F6F"/>
              </a:solidFill>
            </a:endParaRPr>
          </a:p>
        </p:txBody>
      </p:sp>
      <p:sp>
        <p:nvSpPr>
          <p:cNvPr id="18" name="Прямоугольник 10"/>
          <p:cNvSpPr/>
          <p:nvPr userDrawn="1"/>
        </p:nvSpPr>
        <p:spPr>
          <a:xfrm>
            <a:off x="8651875" y="6492875"/>
            <a:ext cx="215900" cy="161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defTabSz="914400">
              <a:defRPr/>
            </a:pPr>
            <a:fld id="{C67E3C98-F74A-4927-87D0-A190890D7487}" type="slidenum">
              <a:rPr lang="ru-RU" sz="1000" b="1">
                <a:solidFill>
                  <a:srgbClr val="3C3C3C"/>
                </a:solidFill>
              </a:rPr>
              <a:pPr defTabSz="914400">
                <a:defRPr/>
              </a:pPr>
              <a:t>‹#›</a:t>
            </a:fld>
            <a:endParaRPr lang="ru-RU" sz="1000" b="1" dirty="0">
              <a:solidFill>
                <a:srgbClr val="3C3C3C"/>
              </a:solidFill>
            </a:endParaRPr>
          </a:p>
        </p:txBody>
      </p:sp>
      <p:pic>
        <p:nvPicPr>
          <p:cNvPr id="1031" name="Рисунок 9"/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161925"/>
            <a:ext cx="4635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0" y="1022350"/>
            <a:ext cx="9288463" cy="46038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spcBef>
                <a:spcPts val="600"/>
              </a:spcBef>
              <a:defRPr/>
            </a:pPr>
            <a:endParaRPr lang="ru-RU" sz="1200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5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5" r:id="rId19"/>
    <p:sldLayoutId id="2147483846" r:id="rId20"/>
    <p:sldLayoutId id="2147483847" r:id="rId21"/>
    <p:sldLayoutId id="2147483848" r:id="rId22"/>
    <p:sldLayoutId id="2147483849" r:id="rId23"/>
    <p:sldLayoutId id="2147483850" r:id="rId24"/>
    <p:sldLayoutId id="2147483851" r:id="rId25"/>
    <p:sldLayoutId id="2147483852" r:id="rId26"/>
    <p:sldLayoutId id="2147483853" r:id="rId27"/>
    <p:sldLayoutId id="2147483854" r:id="rId28"/>
    <p:sldLayoutId id="2147483855" r:id="rId29"/>
    <p:sldLayoutId id="2147483856" r:id="rId30"/>
    <p:sldLayoutId id="2147483857" r:id="rId31"/>
    <p:sldLayoutId id="2147483858" r:id="rId32"/>
    <p:sldLayoutId id="2147483859" r:id="rId33"/>
    <p:sldLayoutId id="2147483860" r:id="rId34"/>
    <p:sldLayoutId id="2147483861" r:id="rId35"/>
    <p:sldLayoutId id="2147483862" r:id="rId36"/>
    <p:sldLayoutId id="2147483863" r:id="rId37"/>
    <p:sldLayoutId id="2147483864" r:id="rId38"/>
    <p:sldLayoutId id="2147483865" r:id="rId39"/>
  </p:sldLayoutIdLst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2"/>
          </a:solidFill>
          <a:latin typeface="EuropeCondensedC" panose="00000506000000000000" pitchFamily="50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EuropeCondensedC" panose="00000506000000000000" pitchFamily="50" charset="0"/>
        </a:defRPr>
      </a:lvl9pPr>
    </p:titleStyle>
    <p:bodyStyle>
      <a:lvl1pPr algn="l" rtl="0" fontAlgn="base">
        <a:spcBef>
          <a:spcPts val="1200"/>
        </a:spcBef>
        <a:spcAft>
          <a:spcPct val="0"/>
        </a:spcAft>
        <a:buClr>
          <a:schemeClr val="accent1"/>
        </a:buClr>
        <a:buSzPct val="90000"/>
        <a:buFont typeface="Wingdings" panose="05000000000000000000" pitchFamily="2" charset="2"/>
        <a:defRPr sz="1600" b="1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1pPr>
      <a:lvl2pPr marL="180975" indent="-180975" algn="l" rtl="0" fontAlgn="base">
        <a:spcBef>
          <a:spcPts val="12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2pPr>
      <a:lvl3pPr marL="350838" indent="-169863" algn="l" rtl="0" fontAlgn="base">
        <a:spcBef>
          <a:spcPts val="600"/>
        </a:spcBef>
        <a:spcAft>
          <a:spcPct val="0"/>
        </a:spcAft>
        <a:buClr>
          <a:srgbClr val="0070BA"/>
        </a:buClr>
        <a:buFont typeface="Wingdings" panose="05000000000000000000" pitchFamily="2" charset="2"/>
        <a:buChar char="§"/>
        <a:defRPr sz="1200" kern="1200">
          <a:solidFill>
            <a:schemeClr val="tx2"/>
          </a:solidFill>
          <a:latin typeface="EuropeCondensedC" panose="00000506000000000000" pitchFamily="50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E34A61-B11D-45AB-B1CB-E97C54E15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2780928"/>
            <a:ext cx="8568952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>Экологический мониторинг, </a:t>
            </a:r>
            <a:br>
              <a:rPr lang="ru-RU" dirty="0"/>
            </a:br>
            <a:r>
              <a:rPr lang="ru-RU" dirty="0"/>
              <a:t>экологическая экспертиза, экологический контроль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B072474-9E4C-44A1-AB6C-AB644BAC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771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43544"/>
            <a:ext cx="77426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ООПТ: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Заповедники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особо охраняемые территории, являющиеся природоохранными и научно-исследовательскими организациями, учреждаемыми постановлением Правительства РФ с согласия субъекта РФ, в пределах которого они расположены. </a:t>
            </a: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имеют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высший статус и наиболее строгий режим охраны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их территория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исключается из хозяйственного оборота.</a:t>
            </a:r>
          </a:p>
          <a:p>
            <a:pPr lvl="0" algn="just"/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организации этих объектов — создание эталонов природных экосистем, в которых сохраняется биоразнообразие, консервация генетического фонда растительного и животного мира, организация и проведение научных исследований и экологического мониторинга.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их территории запрещена любая хозяйственная деятельность и даже присутствие лиц, не занимающихся научной работой в заповеднике.</a:t>
            </a:r>
          </a:p>
        </p:txBody>
      </p:sp>
    </p:spTree>
    <p:extLst>
      <p:ext uri="{BB962C8B-B14F-4D97-AF65-F5344CB8AC3E}">
        <p14:creationId xmlns:p14="http://schemas.microsoft.com/office/powerpoint/2010/main" val="2722198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7344816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природные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особо охраняемые территории (акватории), создаваемые для сохранения или восстановления природных комплексов или их отдельных компонентов; они могут наделяться федеральным или региональным значением и иметь различный профиль, т.е. быть: 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биологическими, т. е. ботаническими или зоологическими, предназначенными для сохранения, восстановления или охраны редких и исчезающих видов растений и животных;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палеонтологическими, предназначенными для сохранения ископаемых объектов;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гидрологическими (речными, болотными, морскими, озерными), предназначенными для сохранения или восстановления ценных водных объектов и экосистем;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геологическими, созданными для сохранения уникальных образцов неживой природы.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017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7472"/>
            <a:ext cx="82868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парки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эколого-просветительские и научно-исследовательские учреждения федерального значения, предназначенные для использования в природоохранных, научных, культурных и просветительских целях и для регулируемого туризма.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заповедников, эти учреждения допускают осуществление на своей территории экскурсионно-просветительской, туристической деятельности и отдыха с условием организации стоянок в строго определенных разрешенных местах.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парки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природоохранные рекреационные объекты, находящиеся в ведении субъектов РФ, которые принимают решения об их образовании. Их территории (акватории) включают природные комплексы и объекты, имеющие значительную экологическую ценность, и предназначены для использования в природоохранных, просветительских и рекреационных целях.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Памятники природы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уникальные, невосполнимые, ценные в научном, культурном и эстетическом отношении природные комплексы и объекты.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Дендрологические парки и ботанические 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предназначены прежде всего для создания ботанических коллекций в целях сохранения разнообразия растительного мира и осуществления научной, учебной и просветительской деятельности.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Лечебно-оздоровительные местности и курортные зоны.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09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EFB45CBA-4EBF-471C-B5A2-99CCA629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2137FF4-2785-4F59-A3DF-2F70FD16DB5B}"/>
              </a:ext>
            </a:extLst>
          </p:cNvPr>
          <p:cNvSpPr txBox="1"/>
          <p:nvPr/>
        </p:nvSpPr>
        <p:spPr>
          <a:xfrm>
            <a:off x="1043608" y="1556792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контроль и надзор</a:t>
            </a:r>
          </a:p>
        </p:txBody>
      </p:sp>
    </p:spTree>
    <p:extLst>
      <p:ext uri="{BB962C8B-B14F-4D97-AF65-F5344CB8AC3E}">
        <p14:creationId xmlns:p14="http://schemas.microsoft.com/office/powerpoint/2010/main" val="606115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79928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контроль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определенный вид деятельности государственных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по наблюдению за состоянием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природной среды, ее изменениями под влиянием хозяйственной и иной деятельности, рациональному использованию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природных.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экологического контроля и надзора: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информационной базы состояния ОС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получение  достоверной информации о воздействиях и изменениях ОС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выявление и профилактика сверхнормативного экологического ущерба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проверка выполнения планов мероприятий по ООС и соблюдений нормативов качества  ОС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71731"/>
            <a:ext cx="5643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Контрольно-надзорная деятельность в области охраны окружающей среды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34" y="2928934"/>
            <a:ext cx="278608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надзор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43636" y="3000372"/>
            <a:ext cx="2571768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Общественный контроль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2376" y="4214818"/>
            <a:ext cx="2978384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 контроль</a:t>
            </a:r>
          </a:p>
        </p:txBody>
      </p:sp>
      <p:sp>
        <p:nvSpPr>
          <p:cNvPr id="9" name="Стрелка вниз 8"/>
          <p:cNvSpPr/>
          <p:nvPr/>
        </p:nvSpPr>
        <p:spPr>
          <a:xfrm rot="2647214">
            <a:off x="2172083" y="1925131"/>
            <a:ext cx="571504" cy="1032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286248" y="2143116"/>
            <a:ext cx="500066" cy="20002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696820">
            <a:off x="6083854" y="1924108"/>
            <a:ext cx="541842" cy="10135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0169EA-2544-4C67-A595-79F34DCB15E9}"/>
              </a:ext>
            </a:extLst>
          </p:cNvPr>
          <p:cNvSpPr txBox="1"/>
          <p:nvPr/>
        </p:nvSpPr>
        <p:spPr>
          <a:xfrm>
            <a:off x="323528" y="3933056"/>
            <a:ext cx="208823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структуры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51B23B5-47B0-477D-B20D-CFE596A6B4C6}"/>
              </a:ext>
            </a:extLst>
          </p:cNvPr>
          <p:cNvSpPr txBox="1"/>
          <p:nvPr/>
        </p:nvSpPr>
        <p:spPr>
          <a:xfrm>
            <a:off x="3131840" y="5229200"/>
            <a:ext cx="266429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службы предприятия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44CD83B-161A-4603-A7C0-7DF284A5D8F3}"/>
              </a:ext>
            </a:extLst>
          </p:cNvPr>
          <p:cNvSpPr txBox="1"/>
          <p:nvPr/>
        </p:nvSpPr>
        <p:spPr>
          <a:xfrm>
            <a:off x="6444676" y="4143380"/>
            <a:ext cx="179973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экологические организации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358929"/>
            <a:ext cx="7848872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3, введенным в статью 67 Федеральным законом № 219-ФЗ, программа ПЭК должна содержать следующие сведения:</a:t>
            </a:r>
          </a:p>
          <a:p>
            <a:pPr algn="just">
              <a:spcAft>
                <a:spcPts val="60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 инвентаризации выбросов загрязняющих веществ в атмосферный воздух и их источников;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 инвентаризации сбросов загрязняющих веществ в окружающую среду и их источников;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 инвентаризации отходов производства и потребления и объектов их размещения;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 подразделениях и (или) должностных лицах, отвечающих за осуществление ПЭК;</a:t>
            </a:r>
          </a:p>
          <a:p>
            <a:pPr algn="just">
              <a:spcAft>
                <a:spcPts val="600"/>
              </a:spcAft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собственных и (или) привлекаемых испытательных лабораториях (центрах), аккредитованных в соответствии с законодательством Российской Федерации об аккредитации в национальной системе аккредитации;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периодичности и методах осуществления ПЭК, местах отбора проб и методиках (методах) измерений.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56201318-B4FA-43E8-A8FF-1BC27233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DF2C8F9-BDD8-4C14-B76C-2045F88EF759}"/>
              </a:ext>
            </a:extLst>
          </p:cNvPr>
          <p:cNvSpPr txBox="1"/>
          <p:nvPr/>
        </p:nvSpPr>
        <p:spPr>
          <a:xfrm>
            <a:off x="1259632" y="1412776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экспертиза и ОВОС</a:t>
            </a:r>
          </a:p>
        </p:txBody>
      </p:sp>
    </p:spTree>
    <p:extLst>
      <p:ext uri="{BB962C8B-B14F-4D97-AF65-F5344CB8AC3E}">
        <p14:creationId xmlns:p14="http://schemas.microsoft.com/office/powerpoint/2010/main" val="421799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24120"/>
            <a:ext cx="75009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воздействия намечаемой хозяйственной и иной деятельности на окружающую среду (ОВОС)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процесс, способствующий принятию экологически ориентированного управленческого решения о реализации намечаемой хозяйственной и иной деятельности посредством определения возможных неблагоприятных воздействий, оценки экологических последствий, учета общественного мнения, разработки мер по уменьшению и предотвращению воздействий.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экспертиза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установление соответствия намечаемой хозяйственной и иной деятельности экологическим требованиям и определение допустимости реализации объекта экологической экспертизы в целях предупреждения возможных неблагоприятных воздействий этой деятельности на окружающую природную среду и связанных с ними социальных, экономических и иных последствий реализации объекта экологической экспертизы.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Намечаемая хозяйственная и иная деятельность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деятельность, способная оказать воздействие на окружающую природную среду и являющаяся объектом экологической экспертизы.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5013"/>
            <a:ext cx="800105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оценки воздействия на окружающую среду</a:t>
            </a:r>
          </a:p>
          <a:p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Принцип презумпции потенциальной экологической опасности любой намечаемой хозяйственной или иной деятельности.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 обязательности проведения государственной экологической экспертизы.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Недопущение (предупреждение) возможных неблагоприятных воздействий на окружающую среду и связанных с ними социальных, экономических и иных последствий в случае реализации намечаемой хозяйственной и иной деятельности.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 проведении оценки воздействия на окружающую среду необходимо рассмотреть альтернативные варианты достижения цели намечаемой хозяйственной и иной деятельности.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Принцип гласности, участия общественных организаций (объединений), учета общественного мнения при проведении экологической экспертизы.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Принцип научной обоснованности, объективности и законности заключений экологической экспертизы.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Принцип достоверности и полноты информации, представляемой на экологическую экспертизу.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19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1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89511"/>
            <a:ext cx="673512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окружающей среды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законодательству РФ -  это долгосрочные наблюдения за состоянием окружающей природной среды, ее загрязнением и происходящими в ней природными явлениями, а также оценка и прогноз состояния окружающей природной среды.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мониторинга -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критических ситуаций, вредных или опасных для здоровья людей, благополучия других живых существ, их сообществ, природных и созданных человеком объектов.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551837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Процедура проведения ОВОС</a:t>
            </a:r>
          </a:p>
          <a:p>
            <a:r>
              <a:rPr lang="ru-RU" dirty="0"/>
              <a:t>Реализация требований к материалам оценки воздействия на окружающую среду </a:t>
            </a:r>
            <a:r>
              <a:rPr lang="ru-RU" dirty="0" smtClean="0"/>
              <a:t>(</a:t>
            </a:r>
            <a:r>
              <a:rPr lang="ru-RU" dirty="0"/>
              <a:t>утверждены Приказом Минприроды России от 01.12.2020 № 999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41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0" y="116633"/>
            <a:ext cx="9145588" cy="92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1115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3" algn="ctr" defTabSz="914400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0000"/>
                </a:solidFill>
              </a:rPr>
              <a:t>Процедура проведения ОВОС</a:t>
            </a:r>
            <a:endParaRPr lang="ru-RU" altLang="ru-RU" sz="1600" b="1" dirty="0">
              <a:solidFill>
                <a:srgbClr val="FF0000"/>
              </a:solidFill>
            </a:endParaRPr>
          </a:p>
          <a:p>
            <a:pPr lvl="3" algn="ctr" defTabSz="914400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0000"/>
                </a:solidFill>
              </a:rPr>
              <a:t>Реализация требований к материалам оценки воздействия на окружающую среду </a:t>
            </a:r>
          </a:p>
          <a:p>
            <a:pPr lvl="3" algn="ctr" defTabSz="914400">
              <a:spcBef>
                <a:spcPct val="0"/>
              </a:spcBef>
              <a:defRPr/>
            </a:pPr>
            <a:r>
              <a:rPr lang="ru-RU" altLang="ru-RU" sz="1600" b="1" dirty="0">
                <a:solidFill>
                  <a:srgbClr val="000000"/>
                </a:solidFill>
              </a:rPr>
              <a:t>(утверждены Приказом Минприроды России от 01.12.2020 № 999)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197593"/>
            <a:ext cx="8424936" cy="935263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rgbClr val="3C3C3C"/>
                </a:solidFill>
              </a:rPr>
              <a:t>Проводится</a:t>
            </a:r>
            <a:r>
              <a:rPr lang="ru-RU" b="1" dirty="0">
                <a:solidFill>
                  <a:srgbClr val="3C3C3C"/>
                </a:solidFill>
              </a:rPr>
              <a:t> предварительная оценка, </a:t>
            </a:r>
            <a:r>
              <a:rPr lang="ru-RU" dirty="0">
                <a:solidFill>
                  <a:srgbClr val="3C3C3C"/>
                </a:solidFill>
              </a:rPr>
              <a:t>в ходе которой собирается и документируют</a:t>
            </a:r>
            <a:r>
              <a:rPr lang="ru-RU" dirty="0">
                <a:solidFill>
                  <a:srgbClr val="000000"/>
                </a:solidFill>
              </a:rPr>
              <a:t>ся информация о планируемой деятельности, о состоянии окружающей среды, о возможных воздействиях</a:t>
            </a:r>
            <a:endParaRPr lang="ru-RU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2237418"/>
            <a:ext cx="8424936" cy="327486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Проводятся </a:t>
            </a:r>
            <a:r>
              <a:rPr lang="ru-RU" sz="1600" b="1" dirty="0">
                <a:solidFill>
                  <a:srgbClr val="000000"/>
                </a:solidFill>
              </a:rPr>
              <a:t>исследования</a:t>
            </a:r>
            <a:r>
              <a:rPr lang="ru-RU" sz="1600" dirty="0">
                <a:solidFill>
                  <a:srgbClr val="000000"/>
                </a:solidFill>
              </a:rPr>
              <a:t> по оценке воздействия на окружающую среду (</a:t>
            </a:r>
            <a:r>
              <a:rPr lang="ru-RU" sz="1600" b="1" dirty="0">
                <a:solidFill>
                  <a:srgbClr val="000000"/>
                </a:solidFill>
              </a:rPr>
              <a:t>ОВОС</a:t>
            </a:r>
            <a:r>
              <a:rPr lang="ru-RU" sz="1600" dirty="0">
                <a:solidFill>
                  <a:srgbClr val="000000"/>
                </a:solidFill>
              </a:rPr>
              <a:t>)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708920"/>
            <a:ext cx="8424936" cy="504056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Формируются </a:t>
            </a:r>
            <a:r>
              <a:rPr lang="ru-RU" sz="1600" b="1" dirty="0">
                <a:solidFill>
                  <a:srgbClr val="000000"/>
                </a:solidFill>
              </a:rPr>
              <a:t>предварительные материалы </a:t>
            </a:r>
            <a:r>
              <a:rPr lang="ru-RU" sz="1600" dirty="0">
                <a:solidFill>
                  <a:srgbClr val="000000"/>
                </a:solidFill>
              </a:rPr>
              <a:t>ОВОС по результатам исследований с учетом альтернатив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356992"/>
            <a:ext cx="8424936" cy="792088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Подготавливает</a:t>
            </a:r>
            <a:r>
              <a:rPr lang="ru-RU" sz="1600" dirty="0">
                <a:solidFill>
                  <a:srgbClr val="3C3C3C"/>
                </a:solidFill>
              </a:rPr>
              <a:t>ся</a:t>
            </a:r>
            <a:r>
              <a:rPr lang="ru-RU" sz="1600" dirty="0">
                <a:solidFill>
                  <a:srgbClr val="000000"/>
                </a:solidFill>
              </a:rPr>
              <a:t> и представляется в органы государственной власти и (или) местного самоуправления </a:t>
            </a:r>
            <a:r>
              <a:rPr lang="ru-RU" sz="1600" b="1" dirty="0">
                <a:solidFill>
                  <a:srgbClr val="000000"/>
                </a:solidFill>
              </a:rPr>
              <a:t>уведомление о проведении общественных обсуждений </a:t>
            </a:r>
            <a:r>
              <a:rPr lang="ru-RU" sz="1600" dirty="0">
                <a:solidFill>
                  <a:srgbClr val="000000"/>
                </a:solidFill>
              </a:rPr>
              <a:t>предварительных материалов ОВОС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4293096"/>
            <a:ext cx="8424936" cy="288032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rgbClr val="000000"/>
                </a:solidFill>
              </a:rPr>
              <a:t>Проводятся </a:t>
            </a:r>
            <a:r>
              <a:rPr lang="ru-RU" b="1" dirty="0">
                <a:solidFill>
                  <a:srgbClr val="000000"/>
                </a:solidFill>
              </a:rPr>
              <a:t>общественные обсуждения </a:t>
            </a:r>
            <a:r>
              <a:rPr lang="ru-RU" dirty="0">
                <a:solidFill>
                  <a:srgbClr val="000000"/>
                </a:solidFill>
              </a:rPr>
              <a:t>по объекту</a:t>
            </a:r>
            <a:endParaRPr lang="ru-RU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4725144"/>
            <a:ext cx="8424936" cy="504056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Анализируются и учитываются </a:t>
            </a:r>
            <a:r>
              <a:rPr lang="ru-RU" sz="1600" b="1" dirty="0">
                <a:solidFill>
                  <a:srgbClr val="000000"/>
                </a:solidFill>
              </a:rPr>
              <a:t>замечания, предложения и информация, </a:t>
            </a:r>
            <a:r>
              <a:rPr lang="ru-RU" sz="1600" dirty="0">
                <a:solidFill>
                  <a:srgbClr val="000000"/>
                </a:solidFill>
              </a:rPr>
              <a:t>поступившие от общественности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5373216"/>
            <a:ext cx="8424936" cy="432048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Формируются </a:t>
            </a:r>
            <a:r>
              <a:rPr lang="ru-RU" sz="1600" b="1" dirty="0">
                <a:solidFill>
                  <a:srgbClr val="000000"/>
                </a:solidFill>
              </a:rPr>
              <a:t>окончательные материалы ОВОС </a:t>
            </a:r>
            <a:r>
              <a:rPr lang="ru-RU" sz="1600" dirty="0">
                <a:solidFill>
                  <a:srgbClr val="000000"/>
                </a:solidFill>
              </a:rPr>
              <a:t>и утверждаются заказчиком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941856"/>
            <a:ext cx="8424936" cy="727504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</a:rPr>
              <a:t>На основании </a:t>
            </a:r>
            <a:r>
              <a:rPr lang="ru-RU" sz="1600" dirty="0">
                <a:solidFill>
                  <a:srgbClr val="3C3C3C"/>
                </a:solidFill>
              </a:rPr>
              <a:t>окончательных материалов ОВОС </a:t>
            </a:r>
            <a:r>
              <a:rPr lang="ru-RU" sz="1600" b="1" dirty="0">
                <a:solidFill>
                  <a:srgbClr val="3C3C3C"/>
                </a:solidFill>
              </a:rPr>
              <a:t>подготавливается обосновывающая документация </a:t>
            </a:r>
            <a:r>
              <a:rPr lang="ru-RU" sz="1600" dirty="0">
                <a:solidFill>
                  <a:srgbClr val="3C3C3C"/>
                </a:solidFill>
              </a:rPr>
              <a:t>по планируемой деятельности, в том числе на ГЭЭ</a:t>
            </a:r>
            <a:endParaRPr lang="ru-RU" sz="1600" dirty="0">
              <a:solidFill>
                <a:srgbClr val="00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37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2"/>
          <p:cNvSpPr>
            <a:spLocks noGrp="1"/>
          </p:cNvSpPr>
          <p:nvPr>
            <p:ph type="title"/>
          </p:nvPr>
        </p:nvSpPr>
        <p:spPr>
          <a:xfrm>
            <a:off x="617538" y="438150"/>
            <a:ext cx="7410450" cy="763588"/>
          </a:xfrm>
        </p:spPr>
        <p:txBody>
          <a:bodyPr/>
          <a:lstStyle/>
          <a:p>
            <a:pPr algn="just"/>
            <a:r>
              <a:rPr lang="ru-RU" altLang="ru-RU" b="1" smtClean="0">
                <a:latin typeface="Arial" panose="020B0604020202020204" pitchFamily="34" charset="0"/>
              </a:rPr>
              <a:t>Формы информирования общественности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41138" y="1196752"/>
            <a:ext cx="5151341" cy="1656183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000000"/>
                </a:solidFill>
                <a:ea typeface="+mj-ea"/>
                <a:cs typeface="+mj-cs"/>
              </a:rPr>
              <a:t>простое информирование </a:t>
            </a: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со сбором замечаний и предложения (для объектов ГЭЭ, по которым получено отрицательное заключение ГЭЭ или корректировка по замечания ГГЭ, а также для объектов, не относящихся к I-III категории НВОС и объектов, не являющихся объектами ГЭЭ)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41139" y="4149080"/>
            <a:ext cx="5151340" cy="1080120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000000"/>
                </a:solidFill>
                <a:ea typeface="+mj-ea"/>
                <a:cs typeface="+mj-cs"/>
              </a:rPr>
              <a:t>общественные слушания </a:t>
            </a: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(проводятся общественные слушания, оформляются регистрационные листы, а также протокол </a:t>
            </a:r>
            <a:r>
              <a:rPr lang="ru-RU" sz="1600" dirty="0">
                <a:solidFill>
                  <a:srgbClr val="000000"/>
                </a:solidFill>
              </a:rPr>
              <a:t>в течение 5 рабочих дней после завершения</a:t>
            </a: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41139" y="2996952"/>
            <a:ext cx="5151340" cy="1080119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000000"/>
                </a:solidFill>
                <a:ea typeface="+mj-ea"/>
                <a:cs typeface="+mj-cs"/>
              </a:rPr>
              <a:t>опрос </a:t>
            </a: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(сбор замечаний и предложений общественности в форме опросных листов и оформление протокола опроса </a:t>
            </a:r>
            <a:r>
              <a:rPr lang="ru-RU" sz="1600" dirty="0">
                <a:solidFill>
                  <a:srgbClr val="000000"/>
                </a:solidFill>
              </a:rPr>
              <a:t>в течение 5 рабочих дней после окончания</a:t>
            </a: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41139" y="5301209"/>
            <a:ext cx="5151340" cy="864096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rgbClr val="FFC000"/>
              </a:gs>
            </a:gsLst>
            <a:lin ang="16200000" scaled="1"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sz="1292" b="1" dirty="0">
              <a:solidFill>
                <a:srgbClr val="000000"/>
              </a:solidFill>
              <a:ea typeface="+mj-ea"/>
              <a:cs typeface="+mj-cs"/>
            </a:endParaRPr>
          </a:p>
          <a:p>
            <a:pPr algn="just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292" b="1" dirty="0">
                <a:solidFill>
                  <a:srgbClr val="000000"/>
                </a:solidFill>
                <a:ea typeface="+mj-ea"/>
                <a:cs typeface="+mj-cs"/>
              </a:rPr>
              <a:t>иная форма общественных обсуждений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99028"/>
            <a:ext cx="2259771" cy="2097467"/>
          </a:xfrm>
          <a:prstGeom prst="rect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1"/>
          </a:gradFill>
          <a:ln>
            <a:solidFill>
              <a:srgbClr val="6B6B6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4406" tIns="42203" rIns="84406" bIns="42203"/>
          <a:lstStyle/>
          <a:p>
            <a:pPr algn="ctr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ru-RU" sz="831" b="1" dirty="0">
              <a:solidFill>
                <a:srgbClr val="000000"/>
              </a:solidFill>
              <a:ea typeface="+mj-ea"/>
              <a:cs typeface="+mj-cs"/>
            </a:endParaRPr>
          </a:p>
          <a:p>
            <a:pPr algn="ctr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000000"/>
                </a:solidFill>
                <a:ea typeface="+mj-ea"/>
                <a:cs typeface="+mj-cs"/>
              </a:rPr>
              <a:t>Информирование общественности</a:t>
            </a:r>
          </a:p>
          <a:p>
            <a:pPr algn="ctr" defTabSz="91440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000000"/>
                </a:solidFill>
                <a:ea typeface="+mj-ea"/>
                <a:cs typeface="+mj-cs"/>
              </a:rPr>
              <a:t>с указанием места размещения материалов для ознакомления </a:t>
            </a:r>
          </a:p>
        </p:txBody>
      </p:sp>
      <p:cxnSp>
        <p:nvCxnSpPr>
          <p:cNvPr id="16" name="Соединительная линия уступом 15"/>
          <p:cNvCxnSpPr/>
          <p:nvPr/>
        </p:nvCxnSpPr>
        <p:spPr>
          <a:xfrm rot="16200000" flipH="1">
            <a:off x="1593057" y="3283744"/>
            <a:ext cx="3598862" cy="698500"/>
          </a:xfrm>
          <a:prstGeom prst="bentConnector3">
            <a:avLst>
              <a:gd name="adj1" fmla="val 99949"/>
            </a:avLst>
          </a:prstGeom>
          <a:ln w="158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540000" y="3633788"/>
            <a:ext cx="50323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043238" y="3097213"/>
            <a:ext cx="631825" cy="0"/>
          </a:xfrm>
          <a:prstGeom prst="straightConnector1">
            <a:avLst/>
          </a:prstGeom>
          <a:ln w="158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043238" y="4210050"/>
            <a:ext cx="631825" cy="0"/>
          </a:xfrm>
          <a:prstGeom prst="straightConnector1">
            <a:avLst/>
          </a:prstGeom>
          <a:ln w="158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043238" y="1833563"/>
            <a:ext cx="631825" cy="0"/>
          </a:xfrm>
          <a:prstGeom prst="straightConnector1">
            <a:avLst/>
          </a:prstGeom>
          <a:ln w="158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15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0" y="371475"/>
            <a:ext cx="91455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1115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3" algn="ctr" defTabSz="914400">
              <a:spcBef>
                <a:spcPct val="0"/>
              </a:spcBef>
              <a:defRPr/>
            </a:pPr>
            <a:r>
              <a:rPr lang="ru-RU" altLang="ru-RU" b="1" dirty="0">
                <a:solidFill>
                  <a:srgbClr val="000000"/>
                </a:solidFill>
              </a:rPr>
              <a:t>Процедура проведения общественных обсуждений </a:t>
            </a:r>
            <a:r>
              <a:rPr lang="ru-RU" altLang="ru-RU" b="1" dirty="0" smtClean="0">
                <a:solidFill>
                  <a:srgbClr val="000000"/>
                </a:solidFill>
              </a:rPr>
              <a:t>(в форме слушаний</a:t>
            </a:r>
            <a:r>
              <a:rPr lang="ru-RU" altLang="ru-RU" b="1" dirty="0">
                <a:solidFill>
                  <a:srgbClr val="000000"/>
                </a:solidFill>
              </a:rPr>
              <a:t>)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pic>
        <p:nvPicPr>
          <p:cNvPr id="23555" name="Picture 2" descr="C:\Users\plyamina\Downloads\Процедура ОО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8399"/>
            <a:ext cx="7854007" cy="542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5943" y="2852936"/>
            <a:ext cx="1260140" cy="6001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70C0"/>
                </a:solidFill>
              </a:rPr>
              <a:t>Уведомление </a:t>
            </a:r>
          </a:p>
          <a:p>
            <a:pPr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70C0"/>
                </a:solidFill>
              </a:rPr>
              <a:t>3 календ. дня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619672" y="3140968"/>
            <a:ext cx="540060" cy="12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3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99281"/>
            <a:ext cx="721523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ОВОС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</a:t>
            </a: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характере и масштабах воздействия на окружающую среду намечаемой деятельности, альтернативах ее реализации, оценке экологических и связанных с ними социально-экономических и иных последствий этого воздействия и их значимости, о возможности минимизации воздействий;</a:t>
            </a:r>
          </a:p>
          <a:p>
            <a:pPr>
              <a:buFontTx/>
              <a:buChar char="-"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учет общественных предпочтений при принятии заказчиком решений, касающихся намечаемой деятельности;</a:t>
            </a:r>
          </a:p>
          <a:p>
            <a:pPr>
              <a:buFontTx/>
              <a:buChar char="-"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решения заказчика по определению альтернативных вариантов реализации намечаемой деятельности (в том числе о месте размещения объекта, о выборе технологий и иных) или отказа от нее, с учетом результатов проведенной оценки воздействия на окружающую среду.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24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4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92" y="116632"/>
            <a:ext cx="7872410" cy="108012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10.01.2002 N 7-ФЗ "Об охране окружающей среды»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1288537"/>
            <a:ext cx="87849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VI. Оценка воздействия на окружающую среду и экологическая экспертиза</a:t>
            </a:r>
          </a:p>
          <a:p>
            <a:pPr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32. Проведение оценки воздействия на окружающую среду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Оценка воздействия на окружающую среду проводится в отношении планируемой хозяйственной и иной деятельности, которая может оказать прямое или косвенное воздействие на окружающую среду, независимо от организационно-правовых форм собственности юридических лиц и индивидуальных предпринимателей.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Требования к материалам оценки воздействия на окружающую среду устанавливаются федеральными органами исполнительной власти, осуществляющими государственное управление в области охраны окружающей среды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воздействия на окружающую среду проводится для намечаемой хозяйственной и иной деятельности, обосновывающая документация которой подлежит экологической экспертизе в соответствии с Федеральным законом от 23.11.95 г. N 174-ФЗ "Об экологической экспертизе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2905"/>
            <a:ext cx="856895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33. Экологическая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экспертиза проводится в целях установления соответствия документов и (или) документации, обосновывающих планируемую хозяйственную и иную деятельность, требованиям в области охраны окружающей среды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Порядок проведения экологической экспертизы устанавливается федеральным законом об экологической экспертизе.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экспертизы – это документы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предпроектные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проектные и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предплановые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экспертиза (ЭЭ) является одной из основных процедур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сопровождения планируемой хозяйственной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 осуществляются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регионального уровня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экологическая экспертиза.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ГЭЭ составляет (дни):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простых объектов – 30;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объектов средней сложности – 60;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для сложных объектов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0648"/>
            <a:ext cx="799288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Федеральный закон от 23 ноября 1995 </a:t>
            </a:r>
            <a:r>
              <a:rPr lang="ru-RU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г.</a:t>
            </a:r>
          </a:p>
          <a:p>
            <a:r>
              <a:rPr lang="ru-RU" sz="3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№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174-ФЗ «Об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экологической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экспертизе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</a:p>
          <a:p>
            <a:endParaRPr lang="ru-RU" dirty="0" smtClean="0"/>
          </a:p>
          <a:p>
            <a:r>
              <a:rPr lang="ru-RU" sz="2000" dirty="0" smtClean="0"/>
              <a:t>Принципы </a:t>
            </a:r>
            <a:r>
              <a:rPr lang="ru-RU" sz="2000" dirty="0"/>
              <a:t>проведения ЭЭ (ст. 3 № 174-ФЗ):</a:t>
            </a:r>
          </a:p>
          <a:p>
            <a:r>
              <a:rPr lang="ru-RU" sz="2000" dirty="0"/>
              <a:t>- презумпция потенциальной экологической опасности;</a:t>
            </a:r>
          </a:p>
          <a:p>
            <a:r>
              <a:rPr lang="ru-RU" sz="2000" dirty="0"/>
              <a:t>- обязательность проведения государственной ЭЭ;</a:t>
            </a:r>
          </a:p>
          <a:p>
            <a:r>
              <a:rPr lang="ru-RU" sz="2000" dirty="0"/>
              <a:t>- комплексность ОВОС;</a:t>
            </a:r>
          </a:p>
          <a:p>
            <a:r>
              <a:rPr lang="ru-RU" sz="2000" dirty="0"/>
              <a:t>- обязательность учета требований экологической безопасности;</a:t>
            </a:r>
          </a:p>
          <a:p>
            <a:r>
              <a:rPr lang="ru-RU" sz="2000" dirty="0"/>
              <a:t>- достоверность и полнота информации;</a:t>
            </a:r>
          </a:p>
          <a:p>
            <a:r>
              <a:rPr lang="ru-RU" sz="2000" dirty="0"/>
              <a:t>- независимость экспертов ЭЭ;</a:t>
            </a:r>
          </a:p>
          <a:p>
            <a:r>
              <a:rPr lang="ru-RU" sz="2000" dirty="0"/>
              <a:t>- научная обоснованность, объективность и законность </a:t>
            </a:r>
            <a:r>
              <a:rPr lang="ru-RU" sz="2000" dirty="0" smtClean="0"/>
              <a:t>заключений </a:t>
            </a:r>
            <a:r>
              <a:rPr lang="ru-RU" sz="2000" dirty="0"/>
              <a:t>ЭЭ;</a:t>
            </a:r>
          </a:p>
          <a:p>
            <a:r>
              <a:rPr lang="ru-RU" sz="2000" dirty="0"/>
              <a:t>- гласность;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ответственность </a:t>
            </a:r>
            <a:r>
              <a:rPr lang="ru-RU" sz="2000" dirty="0"/>
              <a:t>участников ЭЭ</a:t>
            </a:r>
            <a:r>
              <a:rPr lang="ru-RU" sz="2000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sz="2000" dirty="0"/>
          </a:p>
          <a:p>
            <a:r>
              <a:rPr lang="ru-RU" sz="2000" dirty="0"/>
              <a:t>Согласно постановлению Правительства РФ от 30 июля 2004 г.</a:t>
            </a:r>
          </a:p>
          <a:p>
            <a:r>
              <a:rPr lang="ru-RU" sz="2000" dirty="0"/>
              <a:t>№ 400 </a:t>
            </a:r>
            <a:r>
              <a:rPr lang="ru-RU" sz="2000" b="1" dirty="0"/>
              <a:t>уполномоченным государственным органом </a:t>
            </a:r>
            <a:r>
              <a:rPr lang="ru-RU" sz="2000" dirty="0"/>
              <a:t>в области ЭЭ </a:t>
            </a:r>
            <a:r>
              <a:rPr lang="ru-RU" sz="2000" dirty="0" smtClean="0"/>
              <a:t>является Федеральная </a:t>
            </a:r>
            <a:r>
              <a:rPr lang="ru-RU" sz="2000" dirty="0"/>
              <a:t>служба по надзору в сфере природопользования.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4163644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государственной экологической экспертизы федерального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проекты нормативно-технических и инструктивно-методических документов в области охраны окружающей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проекты федеральных целевых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предусматривающих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и эксплуатацию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оказывающих воздействие на окружающую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проекты соглашений о разделе продукции;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материалы обоснования лицензий на осуществление отдельных видов деятельности, оказывающих негативное воздействие на окружающую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среду;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проекты технической документации на новые технику, технологию, использование которых может оказать воздействие на окружающую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материалы комплексного экологического обследования участков территорий, обосновывающие придание этим территориям правового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 зоны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бедствия или зоны чрезвычайной экологической ситуации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8784976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объекты государственной экологической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экспертизы, указанные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Федеральном законе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декабря 1998 года № 191-ФЗ "Об исключительной экономической зоне Российской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Федерации«;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объект государственной экологической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по истечения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срока действия положительного заключения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ГЭЭ или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изменений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документацию.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инфраструктуры, проектная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строительство, реконструкцию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объектом государственной экологической экспертизы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Объекты капитального строительства (далее - объекты), предназначенные для размещения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организаций, общеобразовательных организаций, профессиональных образовательных организаций, образовательных организаций высшего образования, организаций дополнительного образования детей и взрослых, организаций дополнительного профессионального образования.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0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5845"/>
            <a:ext cx="75608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 система мониторинга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управлению качеством среды, а является источником информации необходимой для принятия экологически значимых решений.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мониторинга: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наблюдение за источниками антропогенного воздействия;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наблюдение за факторами антропогенного воздействия;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наблюдение за состоянием природной среды и происходящими в ней процессами под влиянием факторов антропогенного воздействия;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оценка фактического состояния природной среды;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прогноз изменения состояния природной среды под влиянием факторов антропогенного воздействия и оценка прогнозируемого состояния природной среды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882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Объекты, предназначенные для размещения больниц (в том числе детских), больниц скорой медицинской помощи, участковых больниц, специализированных больниц (в том числе по профилю медицинской помощи), а также специализированных больниц государственной и муниципальной систем здравоохранения, родильных домов, фельдшерско-акушерских пунктов, госпиталей, медико-санитарных частей, в том числе центральных, домов (больниц) сестринского ухода, хосписов, диспансеров, амбулаторий, в том числе врачебных, поликлиник, в том числе детских, женских консультаций, домов ребенка, в том числе специализированных, молочных кухонь, специализированных медицинских центров, в том числе детских, медицинских организаций скорой медицинской помощи и переливания крови.</a:t>
            </a:r>
          </a:p>
          <a:p>
            <a:endParaRPr lang="ru-RU" sz="2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Объекты, предназначенные для приема, отправки воздушных судов санитарной авиации (при наличии взлетно-посадочной полосы длиной менее 2100 метров).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30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60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Объекты, предназначенные для размещения специальных домов для одиноких престарелых, специальных домов-интернатов, в том числе для престарелых, домов-интернатов (пансионатов), в том числе детских, малой вместимости, для престарелых и инвалидов, ветеранов Великой Отечественной войны, ветеранов боевых действий на территории СССР, на территории Российской Федерации и территориях других государств, ветеранов военной службы, ветеранов труда, домов милосердия, домов ночного пребывания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Объекты специализированного жилищного фонда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Объекты, предназначенные для размещения музеев, выставочных залов, художественных галерей, домов культуры, библиотек, читальных залов, </a:t>
            </a:r>
            <a:r>
              <a:rPr lang="ru-RU" sz="2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театров, филармоний, концертных залов, планетариев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Площадки для занятий физической культурой и спортом на открытом воздухе, оборудованные площадки для занятий спортом.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31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863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Многоквартирные дома жилого назначения, жилые дома блокированной застройки, подключенные к сетям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инженерно-технического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Административные здания, предназначенные для размещения органов государственной власти и органов местного самоуправления, судов, организаций, непосредственно обеспечивающих их деятельность, многофункциональных центров государственных и муниципальных услуг.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Объекты, предназначенные для размещения подразделений аварийно-спасательных служб.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Объекты капитального строительства, предназначенные для наблюдений за физическими и химическими процессами, происходящими в окружающей среде, определения ее гидрометеорологических, агрометеорологических и гелиогеофизических характеристик, состояния подземных вод, экзогенных и эндогенных геологических процессов, уровня загрязнения атмосферного воздуха, почв, водных объектов, в том числе по гидробиологическим показателям, и околоземного космического пространства.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Здания и сооружения, используемые в области гидрометеорологии и смежных с ней областях (доплеровские метеорологические радиолокаторы, гидрологические посты) и при осуществлении государственного мониторинга состояния недр.</a:t>
            </a:r>
          </a:p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Объекты, являющиеся объектами культурного наследия.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90C226"/>
                </a:solidFill>
              </a:rPr>
              <a:pPr/>
              <a:t>32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336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Статья 12. </a:t>
            </a:r>
            <a:r>
              <a:rPr lang="ru-RU" sz="2000" b="1" dirty="0"/>
              <a:t>Объекты государственной экологической экспертизы регионального </a:t>
            </a:r>
            <a:r>
              <a:rPr lang="ru-RU" sz="2000" b="1" dirty="0" smtClean="0"/>
              <a:t>уровня</a:t>
            </a:r>
          </a:p>
          <a:p>
            <a:endParaRPr lang="ru-RU" sz="2000" b="1" dirty="0" smtClean="0"/>
          </a:p>
          <a:p>
            <a:r>
              <a:rPr lang="ru-RU" sz="2000" dirty="0" smtClean="0"/>
              <a:t>1</a:t>
            </a:r>
            <a:r>
              <a:rPr lang="ru-RU" sz="2000" dirty="0"/>
              <a:t>) проекты нормативно-технических и инструктивно-методических документов в области охраны окружающей среды, утверждаемых органами государственной власти </a:t>
            </a:r>
            <a:r>
              <a:rPr lang="ru-RU" sz="2000" b="1" dirty="0"/>
              <a:t>субъектов </a:t>
            </a:r>
            <a:r>
              <a:rPr lang="ru-RU" sz="2000" dirty="0"/>
              <a:t>Российской Федерации;</a:t>
            </a:r>
          </a:p>
          <a:p>
            <a:r>
              <a:rPr lang="ru-RU" sz="2000" dirty="0"/>
              <a:t>2) проекты целевых программ субъектов Российской Федерации, предусматривающих строительство и эксплуатацию </a:t>
            </a:r>
            <a:r>
              <a:rPr lang="ru-RU" sz="2000" dirty="0" smtClean="0"/>
              <a:t>объектов, </a:t>
            </a:r>
            <a:r>
              <a:rPr lang="ru-RU" sz="2000" dirty="0"/>
              <a:t>оказывающих воздействие на окружающую среду, в части размещения таких объектов с учетом режима охраны природных объектов;</a:t>
            </a:r>
          </a:p>
          <a:p>
            <a:r>
              <a:rPr lang="ru-RU" sz="2000" dirty="0" smtClean="0"/>
              <a:t>3) </a:t>
            </a:r>
            <a:r>
              <a:rPr lang="ru-RU" sz="2000" dirty="0"/>
              <a:t>объект государственной экологической экспертизы регионального </a:t>
            </a:r>
            <a:r>
              <a:rPr lang="ru-RU" sz="2000" dirty="0" smtClean="0"/>
              <a:t>уровня и </a:t>
            </a:r>
            <a:r>
              <a:rPr lang="ru-RU" sz="2000" dirty="0"/>
              <a:t>ранее получивший положительное заключение государственной экологической экспертизы, в случае:</a:t>
            </a:r>
          </a:p>
          <a:p>
            <a:r>
              <a:rPr lang="ru-RU" sz="2000" dirty="0" smtClean="0"/>
              <a:t>- доработки </a:t>
            </a:r>
            <a:r>
              <a:rPr lang="ru-RU" sz="2000" dirty="0"/>
              <a:t>такого объекта по замечаниям проведенной ранее </a:t>
            </a:r>
            <a:r>
              <a:rPr lang="ru-RU" sz="2000" dirty="0" smtClean="0"/>
              <a:t> ГЭЭ;</a:t>
            </a:r>
            <a:endParaRPr lang="ru-RU" sz="2000" dirty="0"/>
          </a:p>
          <a:p>
            <a:r>
              <a:rPr lang="ru-RU" sz="2000" dirty="0" smtClean="0"/>
              <a:t>- реализации </a:t>
            </a:r>
            <a:r>
              <a:rPr lang="ru-RU" sz="2000" dirty="0"/>
              <a:t>такого объекта с отступлениями от </a:t>
            </a:r>
            <a:r>
              <a:rPr lang="ru-RU" sz="2000" dirty="0" smtClean="0"/>
              <a:t>документации </a:t>
            </a:r>
            <a:r>
              <a:rPr lang="ru-RU" sz="2000" dirty="0"/>
              <a:t>и (или) в случае внесения изменений в указанную документацию;</a:t>
            </a:r>
          </a:p>
          <a:p>
            <a:r>
              <a:rPr lang="ru-RU" sz="2000" dirty="0" smtClean="0"/>
              <a:t>- истечения </a:t>
            </a:r>
            <a:r>
              <a:rPr lang="ru-RU" sz="2000" dirty="0"/>
              <a:t>срока действия положительного заключения государственной экологической экспертизы;</a:t>
            </a:r>
          </a:p>
          <a:p>
            <a:r>
              <a:rPr lang="ru-RU" sz="2000" dirty="0" smtClean="0"/>
              <a:t>- внесения </a:t>
            </a:r>
            <a:r>
              <a:rPr lang="ru-RU" sz="2000" dirty="0"/>
              <a:t>изменений в документацию, на которую имеется положительное заключение государственной экологической экспертизы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624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Статья </a:t>
            </a:r>
            <a:r>
              <a:rPr lang="ru-RU" sz="2400" b="1" dirty="0"/>
              <a:t>20. </a:t>
            </a:r>
            <a:r>
              <a:rPr lang="ru-RU" sz="2400" b="1" dirty="0"/>
              <a:t>Общественная экологическая экспертиза</a:t>
            </a:r>
          </a:p>
          <a:p>
            <a:endParaRPr lang="ru-RU" dirty="0" smtClean="0"/>
          </a:p>
          <a:p>
            <a:r>
              <a:rPr lang="ru-RU" dirty="0" smtClean="0"/>
              <a:t>Общественная </a:t>
            </a:r>
            <a:r>
              <a:rPr lang="ru-RU" dirty="0"/>
              <a:t>экологическая экспертиза организуется и проводится по инициативе граждан и общественных организаций (объединений), а также по инициативе органов местного самоуправления общественными организациями (объединениями), основным направлением деятельности которых в соответствии с их уставами является охрана окружающей среды, в том числе организация и проведение экологической экспертизы, и которые зарегистрированы в порядке, установленном законодательством Российской Федерации.</a:t>
            </a:r>
          </a:p>
          <a:p>
            <a:endParaRPr lang="ru-RU" dirty="0"/>
          </a:p>
          <a:p>
            <a:r>
              <a:rPr lang="ru-RU" sz="2400" b="1" dirty="0"/>
              <a:t>Статья 21. Объекты общественной экологической экспертизы</a:t>
            </a:r>
          </a:p>
          <a:p>
            <a:endParaRPr lang="ru-RU" dirty="0" smtClean="0"/>
          </a:p>
          <a:p>
            <a:r>
              <a:rPr lang="ru-RU" dirty="0" smtClean="0"/>
              <a:t>Общественная </a:t>
            </a:r>
            <a:r>
              <a:rPr lang="ru-RU" dirty="0"/>
              <a:t>экологическая экспертиза может проводиться в отношении объектов, указанных в статьях 11 и 12 настоящего Федерального закона, за исключением объектов экологической экспертизы, сведения о которых составляют государственную, коммерческую и (или) иную охраняемую законом тайну.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7559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0" y="188641"/>
            <a:ext cx="9145588" cy="50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ctr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1115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3" algn="ctr" defTabSz="914400">
              <a:spcBef>
                <a:spcPct val="0"/>
              </a:spcBef>
              <a:defRPr/>
            </a:pPr>
            <a:r>
              <a:rPr lang="ru-RU" altLang="ru-RU" b="1" dirty="0">
                <a:solidFill>
                  <a:srgbClr val="000000"/>
                </a:solidFill>
              </a:rPr>
              <a:t>Процедура проведения ГЭЭ</a:t>
            </a:r>
          </a:p>
        </p:txBody>
      </p:sp>
      <p:sp>
        <p:nvSpPr>
          <p:cNvPr id="13316" name="Прямоугольник 7"/>
          <p:cNvSpPr>
            <a:spLocks noChangeArrowheads="1"/>
          </p:cNvSpPr>
          <p:nvPr/>
        </p:nvSpPr>
        <p:spPr bwMode="auto">
          <a:xfrm>
            <a:off x="712788" y="1036638"/>
            <a:ext cx="79406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400">
              <a:spcBef>
                <a:spcPct val="0"/>
              </a:spcBef>
              <a:defRPr/>
            </a:pPr>
            <a:r>
              <a:rPr lang="ru-RU" altLang="ru-RU" b="1" dirty="0">
                <a:solidFill>
                  <a:srgbClr val="000000"/>
                </a:solidFill>
              </a:rPr>
              <a:t>          Приказом МПР РФ от </a:t>
            </a:r>
            <a:r>
              <a:rPr lang="ru-RU" altLang="ru-RU" b="1" dirty="0" smtClean="0">
                <a:solidFill>
                  <a:srgbClr val="000000"/>
                </a:solidFill>
              </a:rPr>
              <a:t>31 июля 2020 </a:t>
            </a:r>
            <a:r>
              <a:rPr lang="ru-RU" altLang="ru-RU" b="1" dirty="0">
                <a:solidFill>
                  <a:srgbClr val="000000"/>
                </a:solidFill>
              </a:rPr>
              <a:t>года N </a:t>
            </a:r>
            <a:r>
              <a:rPr lang="ru-RU" altLang="ru-RU" b="1" dirty="0" smtClean="0">
                <a:solidFill>
                  <a:srgbClr val="000000"/>
                </a:solidFill>
              </a:rPr>
              <a:t>923 </a:t>
            </a:r>
            <a:r>
              <a:rPr lang="ru-RU" altLang="ru-RU" b="1" dirty="0">
                <a:solidFill>
                  <a:srgbClr val="000000"/>
                </a:solidFill>
              </a:rPr>
              <a:t>утвержден Административный регламент Федеральной службы по надзору в сфере природопользования по предоставлению государственной услуги по организации и проведению государственной экологической экспертизы федерального уровня.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07504" y="3429000"/>
            <a:ext cx="1296145" cy="2736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400" b="1" dirty="0" smtClean="0">
                <a:solidFill>
                  <a:srgbClr val="000000"/>
                </a:solidFill>
              </a:rPr>
              <a:t>Регистрация запроса- </a:t>
            </a:r>
            <a:r>
              <a:rPr lang="ru-RU" sz="1400" b="1" dirty="0">
                <a:solidFill>
                  <a:srgbClr val="0070C0"/>
                </a:solidFill>
              </a:rPr>
              <a:t>1 рабочий день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259632" y="3486150"/>
            <a:ext cx="1630611" cy="267915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200" b="1" dirty="0">
                <a:solidFill>
                  <a:srgbClr val="000000"/>
                </a:solidFill>
              </a:rPr>
              <a:t>проверка </a:t>
            </a:r>
            <a:r>
              <a:rPr lang="ru-RU" sz="1200" b="1" dirty="0" smtClean="0">
                <a:solidFill>
                  <a:srgbClr val="000000"/>
                </a:solidFill>
              </a:rPr>
              <a:t>комплектности, вынесение </a:t>
            </a:r>
            <a:r>
              <a:rPr lang="ru-RU" sz="1200" b="1" dirty="0">
                <a:solidFill>
                  <a:srgbClr val="000000"/>
                </a:solidFill>
              </a:rPr>
              <a:t>счёта на оплату -  </a:t>
            </a:r>
            <a:r>
              <a:rPr lang="ru-RU" sz="1200" b="1" dirty="0">
                <a:solidFill>
                  <a:srgbClr val="0070C0"/>
                </a:solidFill>
              </a:rPr>
              <a:t>7 </a:t>
            </a:r>
            <a:r>
              <a:rPr lang="ru-RU" sz="1200" b="1" dirty="0" smtClean="0">
                <a:solidFill>
                  <a:srgbClr val="0070C0"/>
                </a:solidFill>
              </a:rPr>
              <a:t>календарных </a:t>
            </a:r>
            <a:r>
              <a:rPr lang="ru-RU" sz="1200" b="1" dirty="0">
                <a:solidFill>
                  <a:srgbClr val="0070C0"/>
                </a:solidFill>
              </a:rPr>
              <a:t>дней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2890242" y="3429000"/>
            <a:ext cx="1142157" cy="2736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200" b="1" dirty="0">
                <a:solidFill>
                  <a:srgbClr val="000000"/>
                </a:solidFill>
              </a:rPr>
              <a:t>время на оплату счёта - </a:t>
            </a:r>
            <a:r>
              <a:rPr lang="ru-RU" sz="1200" b="1" dirty="0">
                <a:solidFill>
                  <a:srgbClr val="0070C0"/>
                </a:solidFill>
              </a:rPr>
              <a:t>30 календарных дней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4032399" y="3356992"/>
            <a:ext cx="1187673" cy="273630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200" b="1" dirty="0">
                <a:solidFill>
                  <a:srgbClr val="000000"/>
                </a:solidFill>
              </a:rPr>
              <a:t>приказ о проведении ГЭЭ - </a:t>
            </a:r>
            <a:r>
              <a:rPr lang="ru-RU" sz="1200" b="1" dirty="0">
                <a:solidFill>
                  <a:srgbClr val="0070C0"/>
                </a:solidFill>
              </a:rPr>
              <a:t>15 календарных дней </a:t>
            </a:r>
            <a:r>
              <a:rPr lang="ru-RU" sz="1200" b="1" dirty="0">
                <a:solidFill>
                  <a:srgbClr val="000000"/>
                </a:solidFill>
              </a:rPr>
              <a:t>после оплаты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50200" y="3434705"/>
            <a:ext cx="1130300" cy="24892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33231" anchor="ctr"/>
          <a:lstStyle/>
          <a:p>
            <a:pPr algn="ctr" defTabSz="914400">
              <a:defRPr/>
            </a:pPr>
            <a:r>
              <a:rPr lang="ru-RU" sz="1600" b="1" dirty="0" err="1" smtClean="0">
                <a:solidFill>
                  <a:srgbClr val="000000"/>
                </a:solidFill>
              </a:rPr>
              <a:t>Заключе-ние</a:t>
            </a:r>
            <a:r>
              <a:rPr lang="ru-RU" sz="1600" b="1" dirty="0" smtClean="0">
                <a:solidFill>
                  <a:srgbClr val="000000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ГЭЭ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44625" y="2636912"/>
            <a:ext cx="6256337" cy="5760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ru-RU" dirty="0">
                <a:solidFill>
                  <a:srgbClr val="000000"/>
                </a:solidFill>
              </a:rPr>
              <a:t>Подача комплекта документов на ГЭЭ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5292080" y="3356992"/>
            <a:ext cx="998538" cy="253910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400" b="1" dirty="0">
                <a:solidFill>
                  <a:srgbClr val="000000"/>
                </a:solidFill>
              </a:rPr>
              <a:t>Процедура ГЭЭ – </a:t>
            </a:r>
            <a:r>
              <a:rPr lang="ru-RU" sz="1400" b="1" dirty="0" smtClean="0">
                <a:solidFill>
                  <a:srgbClr val="0070C0"/>
                </a:solidFill>
              </a:rPr>
              <a:t>2 месяца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372200" y="3381945"/>
            <a:ext cx="1512168" cy="24892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231" rIns="0" anchor="ctr"/>
          <a:lstStyle/>
          <a:p>
            <a:pPr algn="ctr" defTabSz="914400">
              <a:defRPr/>
            </a:pPr>
            <a:r>
              <a:rPr lang="ru-RU" sz="1400" b="1" dirty="0">
                <a:solidFill>
                  <a:srgbClr val="000000"/>
                </a:solidFill>
              </a:rPr>
              <a:t>Продление процедуры ГЭЭ (при необходимости) – </a:t>
            </a:r>
            <a:r>
              <a:rPr lang="ru-RU" sz="1400" b="1" dirty="0" smtClean="0">
                <a:solidFill>
                  <a:srgbClr val="0070C0"/>
                </a:solidFill>
              </a:rPr>
              <a:t>1 месяц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9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785818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экологического мониторинга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экологический мониторинг включает как геофизические, так и биологические аспекты, что определяет широкий спектр методов и приемов исследований, используемых при его осуществлении.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765933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428604"/>
            <a:ext cx="764386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Система экологического мониторинга должна накапливать, систематизировать и анализировать информацию:</a:t>
            </a:r>
          </a:p>
          <a:p>
            <a:endParaRPr lang="ru-RU" sz="2000" dirty="0"/>
          </a:p>
          <a:p>
            <a:r>
              <a:rPr lang="ru-RU" sz="2000" dirty="0"/>
              <a:t> • о состоянии окружающей среды;</a:t>
            </a:r>
          </a:p>
          <a:p>
            <a:r>
              <a:rPr lang="ru-RU" sz="2000" dirty="0"/>
              <a:t> • о причинах наблюдаемых и вероятных изменений состояния (т.е. об источниках и факторах воздействия);</a:t>
            </a:r>
          </a:p>
          <a:p>
            <a:r>
              <a:rPr lang="ru-RU" sz="2000" dirty="0"/>
              <a:t> • о допустимости изменений и нагрузок на среду в целом;</a:t>
            </a:r>
          </a:p>
          <a:p>
            <a:r>
              <a:rPr lang="ru-RU" sz="2000" dirty="0"/>
              <a:t> • о существующих резервах биосферы.</a:t>
            </a:r>
          </a:p>
          <a:p>
            <a:endParaRPr lang="ru-RU" sz="2000" dirty="0"/>
          </a:p>
          <a:p>
            <a:r>
              <a:rPr lang="ru-RU" sz="2000" dirty="0"/>
              <a:t> Таким образом, в систему экологического мониторинга входят наблюдения за состоянием </a:t>
            </a:r>
            <a:r>
              <a:rPr lang="ru-RU" sz="2000" b="1" u="sng" dirty="0"/>
              <a:t>элементов биосферы</a:t>
            </a:r>
            <a:r>
              <a:rPr lang="ru-RU" sz="2000" b="1" dirty="0"/>
              <a:t> </a:t>
            </a:r>
            <a:r>
              <a:rPr lang="ru-RU" sz="2000" dirty="0"/>
              <a:t>и наблюдения за </a:t>
            </a:r>
            <a:r>
              <a:rPr lang="ru-RU" sz="2000" b="1" u="sng" dirty="0"/>
              <a:t>источниками и факторам</a:t>
            </a:r>
            <a:r>
              <a:rPr lang="ru-RU" sz="2000" u="sng" dirty="0"/>
              <a:t>и</a:t>
            </a:r>
            <a:r>
              <a:rPr lang="ru-RU" sz="2000" dirty="0"/>
              <a:t> антропогенного воздействия.</a:t>
            </a:r>
          </a:p>
          <a:p>
            <a:endParaRPr lang="ru-RU" sz="2000" dirty="0"/>
          </a:p>
          <a:p>
            <a:r>
              <a:rPr lang="ru-RU" sz="2000" dirty="0"/>
              <a:t>Мониторинг включает </a:t>
            </a:r>
            <a:r>
              <a:rPr lang="ru-RU" sz="2000" b="1" dirty="0"/>
              <a:t>три основных направления деятельности</a:t>
            </a:r>
            <a:r>
              <a:rPr lang="ru-RU" sz="2000" dirty="0"/>
              <a:t>:</a:t>
            </a:r>
          </a:p>
          <a:p>
            <a:r>
              <a:rPr lang="ru-RU" sz="2000" dirty="0"/>
              <a:t> • наблюдения за факторами воздействия и состоянием среды;</a:t>
            </a:r>
          </a:p>
          <a:p>
            <a:r>
              <a:rPr lang="ru-RU" sz="2000" dirty="0"/>
              <a:t> • оценку фактического состояния среды;</a:t>
            </a:r>
          </a:p>
          <a:p>
            <a:r>
              <a:rPr lang="ru-RU" sz="2000" dirty="0"/>
              <a:t> • прогноз состояния окружающей природной среды и оценку</a:t>
            </a:r>
          </a:p>
          <a:p>
            <a:r>
              <a:rPr lang="ru-RU" sz="2000" dirty="0"/>
              <a:t> прогнозируемого состояния.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836712"/>
            <a:ext cx="794133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79296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проекта экологического мониторинга необходима следующая информация: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источники поступления загрязняющих веществ в окружающую природную среду - выбросы загрязняющих веществ в атмосферу промышленными, энергетическими, транспортными и другими, приводящие к выбросу в атмосферу опасных веществ и разливу жидких загрязняющих и опасных веществ и т.д.;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переносы загрязняющих веществ - процессы атмосферного переноса; процессы переноса и миграции в водной среде;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процессы ландшафтно-геохимического перераспределения загрязняющих веществ - миграция загрязняющих веществ по почвенному профилю до уровня грунтовых вод; миграция загрязняющих веществ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-геохимическому сопряжению с учётом геохимических барьеров и биохимический круговорот и т.д.;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данные о состоянии антропогенных источников загрязнения - мощность источника загрязнения и месторасположение его, условия поступления загрязнения в окружающую среду.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76700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мониторинга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зависимости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территории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охватываемой наблюдениями, мониторинг подразделяется на три уровня: </a:t>
            </a:r>
          </a:p>
          <a:p>
            <a:pPr algn="just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Глобальный мониторинг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слежение за общемировыми процессами (в том числе антропогенного влияния), происходящими на всей планете. </a:t>
            </a:r>
          </a:p>
          <a:p>
            <a:pPr algn="just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мониторинг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слежение за процессами и явлениями в пределах какого-то одного региона, где эти процессы и явления могут отличаться и по природному характеру, и по антропогенным воздействиям от базового фона, характерного для всей биосферы. (бассейнов рек, лесных экосистем,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агроэкосистем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мониторинг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слежение за естественными природными явлениями и антропогенными воздействиями на небольших территориях.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зависимости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объекта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различают: </a:t>
            </a:r>
          </a:p>
          <a:p>
            <a:pPr algn="just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мониторинг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слежение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общебиосферными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природными явлениями без наложения на них антропогенных влияний. Например, базовый мониторинг проводится на особо охраняемых природных территориях, практически не испытывающих локальных воздействий деятельности человека.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Импактный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мониторинг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мониторинг региональных и локальных антропогенных воздействий в особо опасных зонах.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748883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охраняемые природные территории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участки земли и водного пространства, имеющие особое природоохранное, научное, культурное значение, полностью или частично изъятые из хозяйственного использования, для которых установлен режим особой охраны. </a:t>
            </a: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территории и объекты являются главным средством сохранения биоразнообразия, т.е. устойчивости биосферы.</a:t>
            </a: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землях Иркутской области функционируют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особо охраняемые природные территории федерального значения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государственных природных заповедника (Байкало-Ленский 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Витимский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2 заказника (Тофаларский, Красный яр), Прибайкальский национальный парк и Иркутский ботанический сад. 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находятся в ведении Федеральной службы по надзору в сфере природопользования Министерства природных ресурсов Российской Федерации. 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17492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1_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3_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382</TotalTime>
  <Words>2711</Words>
  <Application>Microsoft Office PowerPoint</Application>
  <PresentationFormat>Экран (4:3)</PresentationFormat>
  <Paragraphs>291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Аспект</vt:lpstr>
      <vt:lpstr>gpn_report</vt:lpstr>
      <vt:lpstr>1_gpn_report</vt:lpstr>
      <vt:lpstr>2_gpn_report</vt:lpstr>
      <vt:lpstr>1_Аспект</vt:lpstr>
      <vt:lpstr>3_gpn_report</vt:lpstr>
      <vt:lpstr>Экологический мониторинг,  экологическая экспертиза, экологический контроль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информирования общественности</vt:lpstr>
      <vt:lpstr>Презентация PowerPoint</vt:lpstr>
      <vt:lpstr>Презентация PowerPoint</vt:lpstr>
      <vt:lpstr>Федеральный закон от 10.01.2002 N 7-ФЗ "Об охране окружающей среды»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Биотические факторы</dc:title>
  <dc:creator>Olenka</dc:creator>
  <cp:lastModifiedBy>Толмачева</cp:lastModifiedBy>
  <cp:revision>36</cp:revision>
  <dcterms:created xsi:type="dcterms:W3CDTF">2018-03-15T17:20:35Z</dcterms:created>
  <dcterms:modified xsi:type="dcterms:W3CDTF">2022-04-23T05:36:08Z</dcterms:modified>
</cp:coreProperties>
</file>