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608" r:id="rId3"/>
    <p:sldId id="609" r:id="rId4"/>
    <p:sldId id="270" r:id="rId5"/>
    <p:sldId id="369" r:id="rId6"/>
    <p:sldId id="606" r:id="rId7"/>
    <p:sldId id="594" r:id="rId8"/>
    <p:sldId id="602" r:id="rId9"/>
    <p:sldId id="601" r:id="rId10"/>
    <p:sldId id="605" r:id="rId11"/>
    <p:sldId id="557" r:id="rId12"/>
    <p:sldId id="616" r:id="rId13"/>
    <p:sldId id="604" r:id="rId14"/>
    <p:sldId id="603" r:id="rId15"/>
    <p:sldId id="619" r:id="rId16"/>
    <p:sldId id="620" r:id="rId17"/>
    <p:sldId id="621" r:id="rId18"/>
    <p:sldId id="622" r:id="rId19"/>
    <p:sldId id="623" r:id="rId20"/>
    <p:sldId id="624" r:id="rId21"/>
    <p:sldId id="614" r:id="rId22"/>
    <p:sldId id="615" r:id="rId23"/>
    <p:sldId id="610" r:id="rId24"/>
    <p:sldId id="612" r:id="rId25"/>
    <p:sldId id="613" r:id="rId26"/>
    <p:sldId id="611" r:id="rId27"/>
    <p:sldId id="259" r:id="rId28"/>
    <p:sldId id="280" r:id="rId29"/>
    <p:sldId id="589" r:id="rId3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6" userDrawn="1">
          <p15:clr>
            <a:srgbClr val="A4A3A4"/>
          </p15:clr>
        </p15:guide>
        <p15:guide id="4" orient="horz" pos="4178" userDrawn="1">
          <p15:clr>
            <a:srgbClr val="A4A3A4"/>
          </p15:clr>
        </p15:guide>
        <p15:guide id="5" orient="horz" pos="119" userDrawn="1">
          <p15:clr>
            <a:srgbClr val="A4A3A4"/>
          </p15:clr>
        </p15:guide>
        <p15:guide id="6" pos="7514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3385" userDrawn="1">
          <p15:clr>
            <a:srgbClr val="A4A3A4"/>
          </p15:clr>
        </p15:guide>
        <p15:guide id="9" pos="1391" userDrawn="1">
          <p15:clr>
            <a:srgbClr val="A4A3A4"/>
          </p15:clr>
        </p15:guide>
        <p15:guide id="10" pos="483" userDrawn="1">
          <p15:clr>
            <a:srgbClr val="A4A3A4"/>
          </p15:clr>
        </p15:guide>
        <p15:guide id="11" orient="horz" pos="1298" userDrawn="1">
          <p15:clr>
            <a:srgbClr val="A4A3A4"/>
          </p15:clr>
        </p15:guide>
        <p15:guide id="12" orient="horz" pos="2568" userDrawn="1">
          <p15:clr>
            <a:srgbClr val="A4A3A4"/>
          </p15:clr>
        </p15:guide>
        <p15:guide id="13" pos="2615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5700" userDrawn="1">
          <p15:clr>
            <a:srgbClr val="A4A3A4"/>
          </p15:clr>
        </p15:guide>
        <p15:guide id="16" pos="4793" userDrawn="1">
          <p15:clr>
            <a:srgbClr val="A4A3A4"/>
          </p15:clr>
        </p15:guide>
        <p15:guide id="17" pos="6675" userDrawn="1">
          <p15:clr>
            <a:srgbClr val="A4A3A4"/>
          </p15:clr>
        </p15:guide>
        <p15:guide id="18" orient="horz" pos="2999" userDrawn="1">
          <p15:clr>
            <a:srgbClr val="A4A3A4"/>
          </p15:clr>
        </p15:guide>
        <p15:guide id="19" orient="horz" pos="3816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  <p15:guide id="21" orient="horz" pos="1729" userDrawn="1">
          <p15:clr>
            <a:srgbClr val="A4A3A4"/>
          </p15:clr>
        </p15:guide>
        <p15:guide id="22" pos="43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ya G. Konstantinova" initials="NGK" lastIdx="3" clrIdx="0">
    <p:extLst>
      <p:ext uri="{19B8F6BF-5375-455C-9EA6-DF929625EA0E}">
        <p15:presenceInfo xmlns:p15="http://schemas.microsoft.com/office/powerpoint/2012/main" userId="S-1-5-21-1519361179-2356364268-816303312-1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42C"/>
    <a:srgbClr val="BD2012"/>
    <a:srgbClr val="000000"/>
    <a:srgbClr val="FF0000"/>
    <a:srgbClr val="FFCCCC"/>
    <a:srgbClr val="FFFFFF"/>
    <a:srgbClr val="1A191C"/>
    <a:srgbClr val="EF4C43"/>
    <a:srgbClr val="EF4136"/>
    <a:srgbClr val="E3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5" autoAdjust="0"/>
    <p:restoredTop sz="89571" autoAdjust="0"/>
  </p:normalViewPr>
  <p:slideViewPr>
    <p:cSldViewPr snapToGrid="0" snapToObjects="1" showGuides="1">
      <p:cViewPr>
        <p:scale>
          <a:sx n="133" d="100"/>
          <a:sy n="133" d="100"/>
        </p:scale>
        <p:origin x="-1032" y="-752"/>
      </p:cViewPr>
      <p:guideLst>
        <p:guide orient="horz" pos="2160"/>
        <p:guide pos="3840"/>
        <p:guide pos="166"/>
        <p:guide orient="horz" pos="4178"/>
        <p:guide orient="horz" pos="119"/>
        <p:guide pos="7514"/>
        <p:guide orient="horz" pos="981"/>
        <p:guide orient="horz" pos="3385"/>
        <p:guide pos="1391"/>
        <p:guide pos="483"/>
        <p:guide orient="horz" pos="1298"/>
        <p:guide orient="horz" pos="2568"/>
        <p:guide pos="2615"/>
        <p:guide pos="2751"/>
        <p:guide pos="5700"/>
        <p:guide pos="4793"/>
        <p:guide pos="6675"/>
        <p:guide orient="horz" pos="2999"/>
        <p:guide orient="horz" pos="3816"/>
        <p:guide orient="horz" pos="527"/>
        <p:guide orient="horz" pos="1729"/>
        <p:guide pos="4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3891B3D2-CA0B-4D8D-B798-5BE6D37987F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2C8E678D-2FDD-4D16-B978-53364B10B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4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68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82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578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25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37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23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17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05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95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910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5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42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6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5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10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8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3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3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 не определяется в терминах продуктов и услуг, которые мы производим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678D-2FDD-4D16-B978-53364B10BA7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3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7A90B-4886-8548-B81D-745F8D9E8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B25D69-9236-4645-A680-005C5DEFA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0A88F0-010F-3844-B36C-EA8BF24D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7532-84E2-1440-A52B-D28AE96BF57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6A0763-E915-9D44-A208-F5098F73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CDFCB-450D-D746-AE10-84FBD5D5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780F-DACC-1142-8718-3AD75D6D4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0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137EC-494D-AD49-8A0E-5F0B66FE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945371-2480-6142-AAD9-A376837AD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68C87-115D-604A-85F0-989C7D21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7532-84E2-1440-A52B-D28AE96BF57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9FF65-3B9A-D448-90D6-D5208A982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2327B7-B918-8841-BAE9-4456A8E4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780F-DACC-1142-8718-3AD75D6D4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9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D2666E-4FF3-3046-8E59-456DE33B0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0526B6-9B51-2948-904E-6D21B0416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DF845-7568-0D47-903E-9830AC56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7532-84E2-1440-A52B-D28AE96BF57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3E384-C3F3-9049-B52A-AF94C481D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2F6290-CBDE-6947-8550-D4D21312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780F-DACC-1142-8718-3AD75D6D4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7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AFF14-B97E-B547-9790-75F6A5CB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6F688D-F28A-9041-B667-7541D8862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96599-731D-1D46-A0AE-FBF22D7A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7532-84E2-1440-A52B-D28AE96BF57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6C1A82-8F52-4B46-AB6F-F5D4B2BE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2A3EA-5D26-B142-B2C8-FDC6342DB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780F-DACC-1142-8718-3AD75D6D4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2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9567E-6614-C246-BC67-59AD81AD4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34126-AD77-A348-8A98-864E16418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BF34E7-3CA0-B643-BA83-ABF4F417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7532-84E2-1440-A52B-D28AE96BF57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EF9E9-9267-AA40-BA4B-F00FA253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8B949-F8A2-1945-AC72-EB1303F2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780F-DACC-1142-8718-3AD75D6D4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4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AB67D-9FE3-724F-80A7-40FCF2C1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2C927C-20C0-1E46-A1E0-5A872BE58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6BF5F3-D882-7449-B49D-5E0FFEA0F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0606CF-52A7-734D-8C6B-4B8173E9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7532-84E2-1440-A52B-D28AE96BF57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8FE795-5F9B-384D-ADBC-CDB81A9F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0E9210-CFE6-EB49-B432-F6408518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780F-DACC-1142-8718-3AD75D6D4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2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E6608-26F5-DA46-A9BB-E16DD527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B43DC-16C4-CC42-9783-277A47D34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37580B-9499-2F4B-86DE-633D75A55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47AF41-B877-F441-85E8-8894F01D7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81DD33-4869-E84D-A409-991891559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BFAC3B-4874-7548-BA05-E877420E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7532-84E2-1440-A52B-D28AE96BF57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2B14EC-DF1C-3345-AA02-3B126B96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8B3928-BD2B-2B48-AE44-B0860FB4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780F-DACC-1142-8718-3AD75D6D4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1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32B18-1169-E147-9D34-7446A1FB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E841BC-0F4C-E943-8DFC-439875DB7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7532-84E2-1440-A52B-D28AE96BF57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3E1272-B431-E94A-BD5D-CE82B275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156F7C-1F6C-F247-835D-B315DD0C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780F-DACC-1142-8718-3AD75D6D4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4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B367DE-79B7-6C46-8432-874FE2BC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7532-84E2-1440-A52B-D28AE96BF57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8289D3-0255-9442-89A4-9D49773A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3F217C-7A7D-2541-AB58-DEFF6579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780F-DACC-1142-8718-3AD75D6D4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6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6EB7B-2408-A04A-9C76-80EF5841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281F94-7D0B-2448-A5BF-2B1CA0BFC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F19532-A759-A141-96CB-A956B1DC4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9D0AE5-DB1D-5E43-80AB-B65B10EB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7532-84E2-1440-A52B-D28AE96BF57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B05197-B5E6-F34C-9BF4-E6207C56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3F212D-4064-7D4E-B1A1-F67FD095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780F-DACC-1142-8718-3AD75D6D4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7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2F546-3A28-AB44-8CCC-A7472DB1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F8036E-43DA-DB42-91E7-78476331B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7E82B7-626B-D345-B22D-6E4AEF676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265101-D9BD-FB47-B690-1C080D4D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7532-84E2-1440-A52B-D28AE96BF57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DF40A5-DFB1-1144-BD72-A14EDAFD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8C9D6A-0B6B-F34A-A69D-D62B8B32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780F-DACC-1142-8718-3AD75D6D4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E0001-ACF2-AE42-9789-AE4EC004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89B211-E45B-AF48-86B6-0712FAF69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A09A7-3707-B544-AB38-D995AD49C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7532-84E2-1440-A52B-D28AE96BF57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BDDFB-E36D-2844-927E-E26A06B57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E3D93-1AEC-9E4A-AC7F-FACB01469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0780F-DACC-1142-8718-3AD75D6D4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5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1C53C-16FF-A243-90A0-BF0933C950F2}"/>
              </a:ext>
            </a:extLst>
          </p:cNvPr>
          <p:cNvSpPr txBox="1"/>
          <p:nvPr/>
        </p:nvSpPr>
        <p:spPr>
          <a:xfrm>
            <a:off x="1429567" y="1608882"/>
            <a:ext cx="470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и ПЛАНЫ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534DCE-9DC0-4A23-9DC4-3EEA4FCCD1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2" r="5398"/>
          <a:stretch/>
        </p:blipFill>
        <p:spPr>
          <a:xfrm>
            <a:off x="3189540" y="1273523"/>
            <a:ext cx="5544298" cy="385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1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B0AC13-C504-4084-B7D3-49B9FDA301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380" y="614547"/>
            <a:ext cx="8829603" cy="61187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7AC68F-22DB-49B3-B0D7-9DC1C2CF7565}"/>
              </a:ext>
            </a:extLst>
          </p:cNvPr>
          <p:cNvSpPr txBox="1"/>
          <p:nvPr/>
        </p:nvSpPr>
        <p:spPr>
          <a:xfrm>
            <a:off x="154380" y="124692"/>
            <a:ext cx="510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Hype Cycle for Emerging Technologies, 2017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FA694C-BADA-49EE-9E0B-984C7119C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149" y="713119"/>
            <a:ext cx="1905266" cy="1438476"/>
          </a:xfrm>
          <a:prstGeom prst="rect">
            <a:avLst/>
          </a:prstGeom>
        </p:spPr>
      </p:pic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77DA9BD8-C632-4BDC-B8A8-FBA49019F115}"/>
              </a:ext>
            </a:extLst>
          </p:cNvPr>
          <p:cNvSpPr/>
          <p:nvPr/>
        </p:nvSpPr>
        <p:spPr>
          <a:xfrm>
            <a:off x="6410598" y="124691"/>
            <a:ext cx="3038202" cy="2151783"/>
          </a:xfrm>
          <a:prstGeom prst="wedgeRectCallout">
            <a:avLst>
              <a:gd name="adj1" fmla="val -183469"/>
              <a:gd name="adj2" fmla="val 18423"/>
            </a:avLst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virtual assistant - 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может выполнять задачи или услуги для человека на основе команд или вопросов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7966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DD7C3C-8185-4D41-9775-50877B2D6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3" y="95693"/>
            <a:ext cx="12053513" cy="28601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9DD411-E7C9-467F-B378-A9365A2853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975" y="4747368"/>
            <a:ext cx="3206047" cy="1512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EF130E-F765-4682-B437-A8C417547CC5}"/>
              </a:ext>
            </a:extLst>
          </p:cNvPr>
          <p:cNvSpPr txBox="1"/>
          <p:nvPr/>
        </p:nvSpPr>
        <p:spPr>
          <a:xfrm>
            <a:off x="69244" y="3016298"/>
            <a:ext cx="12053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EF4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en-US" sz="4400" dirty="0">
                <a:solidFill>
                  <a:srgbClr val="EF4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4400" dirty="0">
                <a:solidFill>
                  <a:srgbClr val="EF4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-решений </a:t>
            </a:r>
          </a:p>
          <a:p>
            <a:pPr algn="ctr"/>
            <a:r>
              <a:rPr lang="ru-RU" sz="4400" dirty="0">
                <a:solidFill>
                  <a:srgbClr val="EF4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офисной телефонии</a:t>
            </a:r>
          </a:p>
        </p:txBody>
      </p:sp>
    </p:spTree>
    <p:extLst>
      <p:ext uri="{BB962C8B-B14F-4D97-AF65-F5344CB8AC3E}">
        <p14:creationId xmlns:p14="http://schemas.microsoft.com/office/powerpoint/2010/main" val="417471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05A05B-B11C-4777-9F2B-B82628E69C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275" y="184637"/>
            <a:ext cx="6571450" cy="65490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CACEAC-A2EA-43BD-8890-B0234309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383" y="5883949"/>
            <a:ext cx="1744537" cy="6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7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4028D6-E4A5-452C-8DCA-5BB43841D1AB}"/>
              </a:ext>
            </a:extLst>
          </p:cNvPr>
          <p:cNvSpPr txBox="1"/>
          <p:nvPr/>
        </p:nvSpPr>
        <p:spPr>
          <a:xfrm>
            <a:off x="529046" y="1009081"/>
            <a:ext cx="11443063" cy="3138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качества  всех наших сотрудников:</a:t>
            </a:r>
          </a:p>
          <a:p>
            <a:pPr>
              <a:lnSpc>
                <a:spcPct val="107000"/>
              </a:lnSpc>
            </a:pPr>
            <a:endParaRPr lang="ru-RU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 и понимание услуг компании;</a:t>
            </a:r>
          </a:p>
          <a:p>
            <a:pPr>
              <a:lnSpc>
                <a:spcPct val="107000"/>
              </a:lnSpc>
            </a:pPr>
            <a:r>
              <a:rPr lang="ru-RU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собственное развитие и развитие наших клиентов;</a:t>
            </a:r>
          </a:p>
          <a:p>
            <a:pPr>
              <a:lnSpc>
                <a:spcPct val="107000"/>
              </a:lnSpc>
            </a:pPr>
            <a:r>
              <a:rPr lang="ru-RU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работать в проектных командах.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6D97FB-B970-4C91-9711-B989725DC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90B393-DE64-4683-90E0-1D44242F4A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8B74D9-CEDA-4039-9C8B-E59B649986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1AA81-81A5-442C-AD79-A71F87F326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0D3901-C9A4-471E-A929-923DC52C40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5ECF38-AE80-4D5B-9594-121898B740E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80" y="2536463"/>
            <a:ext cx="181402" cy="1814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2B219A-6758-4E4D-96EE-34020F40398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80" y="3106934"/>
            <a:ext cx="181402" cy="1814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2B3022-E507-4C60-83E1-FB537E431C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30" y="3677406"/>
            <a:ext cx="181402" cy="1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6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9CEF11-A44B-46F5-8FC3-22211157B5CE}"/>
              </a:ext>
            </a:extLst>
          </p:cNvPr>
          <p:cNvSpPr txBox="1"/>
          <p:nvPr/>
        </p:nvSpPr>
        <p:spPr>
          <a:xfrm>
            <a:off x="450669" y="816906"/>
            <a:ext cx="11570566" cy="5224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Компетенции: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ильные позиции в секторе малого бизнеса;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оманда инженеров и разработчиков;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знания технического эксперта при продаже;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ибкость бизнес-процессов;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начительная доля приходится на 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-услуги собственной разработки;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еальный опыт в оказании услуг.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81F567-325A-4FF0-9F1E-A75D9609F87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32" y="1552565"/>
            <a:ext cx="181402" cy="1814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119244-2049-4403-BA04-8EEA48D9FA0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04" y="2209854"/>
            <a:ext cx="181402" cy="1814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7E4C45-0EE6-4729-A579-005C1DABBE4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04" y="2841019"/>
            <a:ext cx="181402" cy="1814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E0C919-04B2-448F-8604-9C1AB1E1891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32" y="3472184"/>
            <a:ext cx="181402" cy="1814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48C166-2D14-4003-943B-88218D6C93E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73" y="4244965"/>
            <a:ext cx="181402" cy="1814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C4EDF9-A399-4078-966E-04EE716F479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04" y="5648912"/>
            <a:ext cx="181402" cy="1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7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274" y="337530"/>
            <a:ext cx="8448675" cy="633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3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710" y="252168"/>
            <a:ext cx="8562490" cy="64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54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688663"/>
            <a:ext cx="9820275" cy="55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95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023" y="558240"/>
            <a:ext cx="9174612" cy="61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67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098" y="581025"/>
            <a:ext cx="8989158" cy="59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1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AA189B-5CB3-4EB8-8202-E409DB63EA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2461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1C53C-16FF-A243-90A0-BF0933C950F2}"/>
              </a:ext>
            </a:extLst>
          </p:cNvPr>
          <p:cNvSpPr txBox="1"/>
          <p:nvPr/>
        </p:nvSpPr>
        <p:spPr>
          <a:xfrm>
            <a:off x="0" y="59152"/>
            <a:ext cx="167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91621E-0646-45C2-AC0C-AE22EA641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C559E8-D4AF-4CC0-8178-C031B83EE3D9}"/>
              </a:ext>
            </a:extLst>
          </p:cNvPr>
          <p:cNvSpPr txBox="1"/>
          <p:nvPr/>
        </p:nvSpPr>
        <p:spPr>
          <a:xfrm>
            <a:off x="5033158" y="498822"/>
            <a:ext cx="66343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 компании </a:t>
            </a:r>
          </a:p>
          <a:p>
            <a:pPr marL="342900" indent="-342900"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Услуги и продукты</a:t>
            </a:r>
          </a:p>
          <a:p>
            <a:pPr marL="342900" indent="-342900"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 клиентах</a:t>
            </a:r>
          </a:p>
          <a:p>
            <a:pPr marL="342900" indent="-342900"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Лоджике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Фотки офиса</a:t>
            </a:r>
          </a:p>
          <a:p>
            <a:pPr marL="342900" indent="-342900"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1BD40E-EFED-49C6-A90C-210B13E3F66E}"/>
              </a:ext>
            </a:extLst>
          </p:cNvPr>
          <p:cNvSpPr/>
          <p:nvPr/>
        </p:nvSpPr>
        <p:spPr>
          <a:xfrm>
            <a:off x="-309282" y="0"/>
            <a:ext cx="3106270" cy="4537075"/>
          </a:xfrm>
          <a:prstGeom prst="rect">
            <a:avLst/>
          </a:prstGeom>
          <a:noFill/>
          <a:ln w="57150">
            <a:solidFill>
              <a:srgbClr val="EF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7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03" y="610084"/>
            <a:ext cx="9096956" cy="60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0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206" y="344555"/>
            <a:ext cx="8877831" cy="591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67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448" y="574931"/>
            <a:ext cx="8982589" cy="59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761" y="489212"/>
            <a:ext cx="897352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48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960" y="489212"/>
            <a:ext cx="8963077" cy="59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80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092" y="219523"/>
            <a:ext cx="8988610" cy="599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3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098" y="511627"/>
            <a:ext cx="9242687" cy="61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87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6F67E1-A87C-42F8-AE7B-46B8D6ED21B8}"/>
              </a:ext>
            </a:extLst>
          </p:cNvPr>
          <p:cNvSpPr/>
          <p:nvPr/>
        </p:nvSpPr>
        <p:spPr>
          <a:xfrm>
            <a:off x="-1" y="4301835"/>
            <a:ext cx="1041131" cy="2553099"/>
          </a:xfrm>
          <a:prstGeom prst="rect">
            <a:avLst/>
          </a:prstGeom>
          <a:solidFill>
            <a:srgbClr val="A0B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1B38229-9809-4E5A-A2B3-854157E5F68C}"/>
              </a:ext>
            </a:extLst>
          </p:cNvPr>
          <p:cNvSpPr/>
          <p:nvPr/>
        </p:nvSpPr>
        <p:spPr>
          <a:xfrm>
            <a:off x="0" y="0"/>
            <a:ext cx="1041131" cy="4301836"/>
          </a:xfrm>
          <a:prstGeom prst="rect">
            <a:avLst/>
          </a:prstGeom>
          <a:solidFill>
            <a:srgbClr val="519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116AA6-728E-4075-B916-6FB3F28BED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131" y="-1"/>
            <a:ext cx="9141959" cy="6856469"/>
          </a:xfrm>
          <a:prstGeom prst="rect">
            <a:avLst/>
          </a:prstGeom>
        </p:spPr>
      </p:pic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4E5BAE90-F14B-E740-B156-14402A3DA337}"/>
              </a:ext>
            </a:extLst>
          </p:cNvPr>
          <p:cNvSpPr/>
          <p:nvPr/>
        </p:nvSpPr>
        <p:spPr>
          <a:xfrm rot="5400000">
            <a:off x="90214" y="-90212"/>
            <a:ext cx="6857997" cy="7038427"/>
          </a:xfrm>
          <a:prstGeom prst="rtTriangl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9DFF74BC-8375-0D41-9C58-D3A35D9FF73A}"/>
              </a:ext>
            </a:extLst>
          </p:cNvPr>
          <p:cNvSpPr/>
          <p:nvPr/>
        </p:nvSpPr>
        <p:spPr>
          <a:xfrm rot="16200000">
            <a:off x="3637317" y="309161"/>
            <a:ext cx="6857996" cy="6233549"/>
          </a:xfrm>
          <a:prstGeom prst="rtTriangl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4E882D-6C5E-45DE-A17C-5210E1BA39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9169" y="5896099"/>
            <a:ext cx="1284775" cy="477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29F50D-2094-4D86-A54F-D558253218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1408" y="4963886"/>
            <a:ext cx="1567553" cy="5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29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B67E2E-D712-4E33-968B-0A6812CF43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83512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E54EB50-567D-4A69-B61E-3357F3672E39}"/>
              </a:ext>
            </a:extLst>
          </p:cNvPr>
          <p:cNvSpPr/>
          <p:nvPr/>
        </p:nvSpPr>
        <p:spPr>
          <a:xfrm>
            <a:off x="-309282" y="0"/>
            <a:ext cx="3106270" cy="4537075"/>
          </a:xfrm>
          <a:prstGeom prst="rect">
            <a:avLst/>
          </a:prstGeom>
          <a:noFill/>
          <a:ln w="57150">
            <a:solidFill>
              <a:srgbClr val="EF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0DBB55-C13E-4124-A8A0-978B46B8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06" t="8291" r="5555" b="7009"/>
          <a:stretch/>
        </p:blipFill>
        <p:spPr>
          <a:xfrm>
            <a:off x="0" y="87923"/>
            <a:ext cx="1664677" cy="160155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8DE3C82-61F9-43F7-BA0B-546F522E369F}"/>
              </a:ext>
            </a:extLst>
          </p:cNvPr>
          <p:cNvSpPr/>
          <p:nvPr/>
        </p:nvSpPr>
        <p:spPr>
          <a:xfrm>
            <a:off x="5060867" y="1975638"/>
            <a:ext cx="6459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Программа стажировки для молодых специалистов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65E498-41CC-4DDF-BB11-B84783CE44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90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1C53C-16FF-A243-90A0-BF0933C950F2}"/>
              </a:ext>
            </a:extLst>
          </p:cNvPr>
          <p:cNvSpPr txBox="1"/>
          <p:nvPr/>
        </p:nvSpPr>
        <p:spPr>
          <a:xfrm>
            <a:off x="1429567" y="1608882"/>
            <a:ext cx="470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и ПЛАНЫ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534DCE-9DC0-4A23-9DC4-3EEA4FCCD1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2" r="5398"/>
          <a:stretch/>
        </p:blipFill>
        <p:spPr>
          <a:xfrm>
            <a:off x="3162792" y="1155336"/>
            <a:ext cx="5544298" cy="385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6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77837" cy="85371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75428D-AC1C-4897-B27C-812E46162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1062E5-D142-412D-92D6-89B931B634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F521D9-49B7-4C39-92FF-65CAE538ED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23" y="199527"/>
            <a:ext cx="301753" cy="3017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6B6ECC-75DB-4B11-A0D9-CE64935AA3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62D591-725A-4DA9-B552-D472C8F2CE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sp>
        <p:nvSpPr>
          <p:cNvPr id="12" name="Текст 5"/>
          <p:cNvSpPr>
            <a:spLocks noGrp="1"/>
          </p:cNvSpPr>
          <p:nvPr>
            <p:ph idx="1"/>
          </p:nvPr>
        </p:nvSpPr>
        <p:spPr>
          <a:xfrm>
            <a:off x="5163436" y="742951"/>
            <a:ext cx="6172200" cy="54696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Компания </a:t>
            </a:r>
            <a:r>
              <a:rPr lang="ru-RU" b="1" dirty="0" err="1"/>
              <a:t>Связьтранзит</a:t>
            </a:r>
            <a:r>
              <a:rPr lang="ru-RU" b="1" dirty="0"/>
              <a:t> – </a:t>
            </a:r>
            <a:r>
              <a:rPr lang="en-US" b="1" dirty="0"/>
              <a:t>IT-</a:t>
            </a:r>
            <a:r>
              <a:rPr lang="ru-RU" b="1" dirty="0"/>
              <a:t> оператор</a:t>
            </a:r>
          </a:p>
          <a:p>
            <a:pPr marL="0" indent="0">
              <a:buNone/>
            </a:pPr>
            <a:endParaRPr lang="ru-RU" b="1" dirty="0"/>
          </a:p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ru-RU" dirty="0"/>
              <a:t>Мы повышаем эффективность бизнеса за счет интеграции телефонии с другими программными продуктами;</a:t>
            </a:r>
          </a:p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ru-RU" dirty="0"/>
              <a:t>Предлагаем различные аналитические отчеты, настраиваем персональные голосовые ассистенты и уменьшаем зависимость от персонала;</a:t>
            </a:r>
          </a:p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ru-RU" dirty="0"/>
              <a:t>Для каждого Клиента мы предлагаем индивидуальное решение.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02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8FC6C8C-B53B-4482-8A35-9FC662035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7213" y="0"/>
            <a:ext cx="4914640" cy="68580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8DE3C82-61F9-43F7-BA0B-546F522E369F}"/>
              </a:ext>
            </a:extLst>
          </p:cNvPr>
          <p:cNvSpPr/>
          <p:nvPr/>
        </p:nvSpPr>
        <p:spPr>
          <a:xfrm>
            <a:off x="4789205" y="495130"/>
            <a:ext cx="70694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700" b="1" dirty="0">
                <a:cs typeface="Arial" panose="020B0604020202020204" pitchFamily="34" charset="0"/>
              </a:rPr>
              <a:t>Услуги связи: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700" dirty="0">
                <a:cs typeface="Arial" panose="020B0604020202020204" pitchFamily="34" charset="0"/>
              </a:rPr>
              <a:t>виртуальная IP АТС;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700" dirty="0">
                <a:cs typeface="Arial" panose="020B0604020202020204" pitchFamily="34" charset="0"/>
              </a:rPr>
              <a:t>речевые технологии;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700" dirty="0">
                <a:cs typeface="Arial" panose="020B0604020202020204" pitchFamily="34" charset="0"/>
              </a:rPr>
              <a:t>междугородная связь;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700" dirty="0">
                <a:cs typeface="Arial" panose="020B0604020202020204" pitchFamily="34" charset="0"/>
              </a:rPr>
              <a:t>доступ в сеть Интернет.</a:t>
            </a:r>
          </a:p>
          <a:p>
            <a:endParaRPr lang="ru-RU" altLang="ru-RU" sz="2700" b="1" dirty="0">
              <a:cs typeface="Arial" panose="020B0604020202020204" pitchFamily="34" charset="0"/>
            </a:endParaRPr>
          </a:p>
          <a:p>
            <a:r>
              <a:rPr lang="ru-RU" altLang="ru-RU" sz="2700" b="1" dirty="0">
                <a:cs typeface="Arial" panose="020B0604020202020204" pitchFamily="34" charset="0"/>
              </a:rPr>
              <a:t>Продажа оборудования </a:t>
            </a:r>
            <a:r>
              <a:rPr lang="en-US" altLang="ru-RU" sz="2700" b="1" dirty="0">
                <a:cs typeface="Arial" panose="020B0604020202020204" pitchFamily="34" charset="0"/>
              </a:rPr>
              <a:t>AVAYA</a:t>
            </a:r>
            <a:r>
              <a:rPr lang="ru-RU" altLang="ru-RU" sz="2700" b="1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700" dirty="0">
                <a:cs typeface="Arial" panose="020B0604020202020204" pitchFamily="34" charset="0"/>
              </a:rPr>
              <a:t>подбор конфигурации оборудования;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700" dirty="0">
                <a:cs typeface="Arial" panose="020B0604020202020204" pitchFamily="34" charset="0"/>
              </a:rPr>
              <a:t>составление спецификаций;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700" dirty="0">
                <a:cs typeface="Arial" panose="020B0604020202020204" pitchFamily="34" charset="0"/>
              </a:rPr>
              <a:t>поставка оборудования;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700" dirty="0">
                <a:cs typeface="Arial" panose="020B0604020202020204" pitchFamily="34" charset="0"/>
              </a:rPr>
              <a:t>техническое обслуживание.</a:t>
            </a:r>
            <a:endParaRPr lang="ru-RU" sz="2700" dirty="0"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75428D-AC1C-4897-B27C-812E46162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1062E5-D142-412D-92D6-89B931B634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F521D9-49B7-4C39-92FF-65CAE538ED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23" y="199527"/>
            <a:ext cx="301753" cy="3017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6B6ECC-75DB-4B11-A0D9-CE64935AA3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62D591-725A-4DA9-B552-D472C8F2CE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0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4D5895-0678-4DC8-8E97-8554FABB77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36775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DD40A9-D64A-4075-ACDD-6AA34A5FB0A6}"/>
              </a:ext>
            </a:extLst>
          </p:cNvPr>
          <p:cNvSpPr/>
          <p:nvPr/>
        </p:nvSpPr>
        <p:spPr>
          <a:xfrm>
            <a:off x="4857504" y="151179"/>
            <a:ext cx="708868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1999 год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стандартизирован протокол SIP </a:t>
            </a:r>
          </a:p>
          <a:p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2002 год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(версия 2.0) 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построения сети связи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 год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 компании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2003 год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принят Федеральный закон № 126-ФЗ «О связи»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2007 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зарегистрирован миллионный домен в зоне .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82C2A4-A22A-4923-A284-C4A22D5BE3E3}"/>
              </a:ext>
            </a:extLst>
          </p:cNvPr>
          <p:cNvSpPr/>
          <p:nvPr/>
        </p:nvSpPr>
        <p:spPr>
          <a:xfrm>
            <a:off x="-309282" y="0"/>
            <a:ext cx="3106270" cy="4537075"/>
          </a:xfrm>
          <a:prstGeom prst="rect">
            <a:avLst/>
          </a:prstGeom>
          <a:noFill/>
          <a:ln w="57150">
            <a:solidFill>
              <a:srgbClr val="EF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F1EF21-D31C-472C-A8EE-4D37FF584178}"/>
              </a:ext>
            </a:extLst>
          </p:cNvPr>
          <p:cNvSpPr/>
          <p:nvPr/>
        </p:nvSpPr>
        <p:spPr>
          <a:xfrm>
            <a:off x="0" y="272921"/>
            <a:ext cx="2652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рынке </a:t>
            </a:r>
          </a:p>
          <a:p>
            <a:r>
              <a:rPr lang="ru-RU" sz="24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лет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53CD39B3-53B1-4823-97B1-A5073C933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504" y="681897"/>
            <a:ext cx="292064" cy="292064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5FE1DA20-AD28-46CC-BD00-7D0AE08CB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504" y="1976473"/>
            <a:ext cx="292064" cy="29206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6C766F57-9F38-4E3F-B9BD-8CD9AF371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504" y="3282967"/>
            <a:ext cx="292064" cy="292064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D8D07D88-8AD6-430D-8761-CFDA4EB2A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338" y="4095778"/>
            <a:ext cx="292064" cy="292064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A0BB7D67-66E6-4C76-B566-77D9BE8A3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504" y="5390354"/>
            <a:ext cx="292064" cy="2920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4CCAB9-0671-4F1B-AF8E-29F7635330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4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4152" y="5624319"/>
            <a:ext cx="2475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Польза для человека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35520" y="5616255"/>
            <a:ext cx="287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Возможности технологий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44491" y="672564"/>
            <a:ext cx="278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Учет интересов бизнеса</a:t>
            </a:r>
            <a:endParaRPr lang="ru-RU" dirty="0"/>
          </a:p>
        </p:txBody>
      </p:sp>
      <p:pic>
        <p:nvPicPr>
          <p:cNvPr id="1026" name="Picture 2" descr="лого_связьтранзит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4491" y="3436452"/>
            <a:ext cx="2687447" cy="10248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466239" y="1041896"/>
            <a:ext cx="5311102" cy="4578536"/>
            <a:chOff x="236028" y="1037719"/>
            <a:chExt cx="5311102" cy="4578536"/>
          </a:xfrm>
        </p:grpSpPr>
        <p:cxnSp>
          <p:nvCxnSpPr>
            <p:cNvPr id="15" name="Прямая со стрелкой 14"/>
            <p:cNvCxnSpPr/>
            <p:nvPr/>
          </p:nvCxnSpPr>
          <p:spPr>
            <a:xfrm flipH="1">
              <a:off x="236028" y="1037719"/>
              <a:ext cx="2655551" cy="4578536"/>
            </a:xfrm>
            <a:prstGeom prst="straightConnector1">
              <a:avLst/>
            </a:prstGeom>
            <a:ln w="38100" cap="rnd">
              <a:solidFill>
                <a:srgbClr val="F0442C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236028" y="5606316"/>
              <a:ext cx="5311102" cy="0"/>
            </a:xfrm>
            <a:prstGeom prst="straightConnector1">
              <a:avLst/>
            </a:prstGeom>
            <a:ln w="38100" cap="rnd">
              <a:solidFill>
                <a:srgbClr val="F044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 flipV="1">
              <a:off x="2891579" y="1037719"/>
              <a:ext cx="2655551" cy="4578536"/>
            </a:xfrm>
            <a:prstGeom prst="straightConnector1">
              <a:avLst/>
            </a:prstGeom>
            <a:ln w="38100" cap="rnd">
              <a:solidFill>
                <a:srgbClr val="F044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889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9CEF11-A44B-46F5-8FC3-22211157B5CE}"/>
              </a:ext>
            </a:extLst>
          </p:cNvPr>
          <p:cNvSpPr txBox="1"/>
          <p:nvPr/>
        </p:nvSpPr>
        <p:spPr>
          <a:xfrm>
            <a:off x="2336346" y="1823723"/>
            <a:ext cx="80029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Мы превращаем технологии в ценность для наших клиентов при помощи профессиональных решений и сервиса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147B9A-6E95-42CC-BBF0-6F3ABFD3AA5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36" y="1934764"/>
            <a:ext cx="139774" cy="1397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B56916-B785-46C8-8030-762FCC639B2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653" y="1934764"/>
            <a:ext cx="131303" cy="1313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6EB99E-EB0C-4CF4-B6F8-3D74656231B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920" y="3779467"/>
            <a:ext cx="139774" cy="1397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5724BE-02D5-446D-8DE3-CBF355F804D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637" y="3781220"/>
            <a:ext cx="139774" cy="1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9CEF11-A44B-46F5-8FC3-22211157B5CE}"/>
              </a:ext>
            </a:extLst>
          </p:cNvPr>
          <p:cNvSpPr txBox="1"/>
          <p:nvPr/>
        </p:nvSpPr>
        <p:spPr>
          <a:xfrm>
            <a:off x="1619984" y="1784533"/>
            <a:ext cx="89520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Мы всегда предлагаем индивидуальное решение, в основе которого бизнес-процессы клиента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455811-4354-46E2-9C6C-5815952244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824" y="1934764"/>
            <a:ext cx="139774" cy="1397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439033-CC76-4D2E-A66E-BA85599432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541" y="1934764"/>
            <a:ext cx="131303" cy="1313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6ED9D6-9053-4CA8-93D5-B49A646FB0A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374" y="3185107"/>
            <a:ext cx="139774" cy="1397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047D15-0998-499B-BD9A-7C7B8D720CF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091" y="3186860"/>
            <a:ext cx="139774" cy="1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8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9CEF11-A44B-46F5-8FC3-22211157B5CE}"/>
              </a:ext>
            </a:extLst>
          </p:cNvPr>
          <p:cNvSpPr txBox="1"/>
          <p:nvPr/>
        </p:nvSpPr>
        <p:spPr>
          <a:xfrm>
            <a:off x="2336346" y="1823723"/>
            <a:ext cx="80029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Мы конкурируем не на уровне продуктов и услуг, а на уровне наших компетенций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FC301-9368-4AAF-BFAB-82CB489A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037" y="6212568"/>
            <a:ext cx="1371198" cy="461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1C3F-B8F7-4086-B3D6-5DC9563B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" y="195432"/>
            <a:ext cx="301753" cy="301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390B-3B49-470E-92C4-6AC0C2464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43" y="205747"/>
            <a:ext cx="283465" cy="283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B887B-37F6-47AC-82D7-5A0C0E0E2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0" y="193679"/>
            <a:ext cx="301753" cy="301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B21B-0CB4-45C3-AAB3-C9B8C964B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45" y="195432"/>
            <a:ext cx="301753" cy="3017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552D68-45C4-414F-833B-A848603941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879" y="1934764"/>
            <a:ext cx="139774" cy="1397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62D1E8-BB81-4A29-9B6A-8A28A14FD47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653" y="1934764"/>
            <a:ext cx="131303" cy="1313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3F581B-F8BF-4B41-862C-D11A2E56A22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750" y="3191639"/>
            <a:ext cx="139774" cy="1397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7685D1-177A-4D1D-A44E-1A727FF947B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467" y="3193392"/>
            <a:ext cx="139774" cy="1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7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57677</TotalTime>
  <Words>513</Words>
  <Application>Microsoft Macintosh PowerPoint</Application>
  <PresentationFormat>Widescreen</PresentationFormat>
  <Paragraphs>100</Paragraphs>
  <Slides>29</Slides>
  <Notes>20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345</cp:revision>
  <cp:lastPrinted>2019-10-13T06:38:39Z</cp:lastPrinted>
  <dcterms:created xsi:type="dcterms:W3CDTF">2019-08-15T20:06:00Z</dcterms:created>
  <dcterms:modified xsi:type="dcterms:W3CDTF">2022-04-05T03:13:49Z</dcterms:modified>
</cp:coreProperties>
</file>