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78" r:id="rId2"/>
    <p:sldId id="280" r:id="rId3"/>
    <p:sldId id="289" r:id="rId4"/>
    <p:sldId id="281" r:id="rId5"/>
    <p:sldId id="282" r:id="rId6"/>
    <p:sldId id="283" r:id="rId7"/>
    <p:sldId id="284" r:id="rId8"/>
    <p:sldId id="262" r:id="rId9"/>
    <p:sldId id="263" r:id="rId10"/>
    <p:sldId id="264" r:id="rId11"/>
    <p:sldId id="267" r:id="rId12"/>
    <p:sldId id="290" r:id="rId13"/>
    <p:sldId id="291" r:id="rId14"/>
    <p:sldId id="292" r:id="rId15"/>
    <p:sldId id="271" r:id="rId16"/>
    <p:sldId id="272" r:id="rId17"/>
    <p:sldId id="293" r:id="rId18"/>
    <p:sldId id="274" r:id="rId19"/>
    <p:sldId id="273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C662D-889C-4CBF-9322-D636F7F40B54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8DB23-85AC-4123-B944-0D8F2BF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2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DB23-85AC-4123-B944-0D8F2BFBF28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B9C244-78EA-4AB8-99B9-0C3BC8F15476}" type="datetime1">
              <a:rPr lang="ru-RU" smtClean="0"/>
              <a:t>01.04.2022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7049-FEBD-4E55-ADDF-70969112C71D}" type="datetime1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E4B8-EB09-4BC0-A0A1-6494DC6D7062}" type="datetime1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135564-3172-4DDC-A2DB-2AC9F4564B7B}" type="datetime1">
              <a:rPr lang="ru-RU" smtClean="0"/>
              <a:t>01.04.2022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4F0DF1-2CCC-4A69-8C64-34B2E3CE7F19}" type="datetime1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542C-7763-4A5D-9AEA-3D2A3663976D}" type="datetime1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61C4-B79A-4495-A7C9-4F5AA79D33E8}" type="datetime1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B5F9D4-9F25-45B3-80E3-699489A1FD0B}" type="datetime1">
              <a:rPr lang="ru-RU" smtClean="0"/>
              <a:t>01.04.2022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1CD2-9027-4BE6-ABF0-ED78CDF68BA6}" type="datetime1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AB8160-0446-4E31-A475-6A0B728B155E}" type="datetime1">
              <a:rPr lang="ru-RU" smtClean="0"/>
              <a:t>01.04.2022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F1854E-8B23-4990-96BB-B0D543F644BC}" type="datetime1">
              <a:rPr lang="ru-RU" smtClean="0"/>
              <a:t>01.04.2022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FA7395-34C7-4103-89DD-DDF70DB99D8E}" type="datetime1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9109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-242888"/>
            <a:ext cx="9144000" cy="14700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Отходы производства и потребления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384" y="1124744"/>
            <a:ext cx="78390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Отходы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остатки продуктов или дополнительный продукт, образующиеся в процессе или по завершении определенной деятельности и не используемые в непосредственной связи с этой деятельностью. Под определенной деятельностью понимается производственная, исследовательская и другая деятельности, в том числе - потребление продукции. Соответственно различают отходы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отходы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Отходы производства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остатки сырья, материалов, веществ, изделий, предметов, образовавшиеся в процессе производства продукции, выполнения работ (услуг) и утратившие полностью или частично исходные потребительские свойства.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Отходы потребления - твердые (бытовые) коммунальные отходы (ТКО)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образуются в результате бытовой деятельности людей и состоят из пищевых отходов, использованной тары и упаковки, изношенной одежды и других вышедших из употребления текстильных изделий, отслуживших свой срок бытовых приборов, мебели,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 радиотехниче­ских устройств.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1429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ru/c/cf/%D0%9F%D1%80%D0%BE%D1%81%D1%82%D0%B5%D0%B9%D1%88%D0%B8%D0%B9_%D1%86%D0%B8%D0%BA%D0%BB%D0%BE%D0%BD%D0%BD%D1%8B%D0%B9_%D0%BF%D1%8B%D0%BB%D0%B5%D1%83%D0%BB%D0%BE%D0%B2%D0%B8%D1%82%D0%B5%D0%BB%D1%8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3286124"/>
            <a:ext cx="2014330" cy="3311228"/>
          </a:xfrm>
          <a:prstGeom prst="rect">
            <a:avLst/>
          </a:prstGeom>
          <a:noFill/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858016" y="3214686"/>
          <a:ext cx="2122764" cy="250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7243815" imgH="8482074" progId="">
                  <p:embed/>
                </p:oleObj>
              </mc:Choice>
              <mc:Fallback>
                <p:oleObj r:id="rId4" imgW="7243815" imgH="848207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3214686"/>
                        <a:ext cx="2122764" cy="2500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2844" y="2"/>
            <a:ext cx="8389596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Центробежные пылеулавливающие аппараты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Центробежные пылеуловители или циклоны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пылеулавливающие системы, в которых твёрдые частицы удаляются из закрученного газового потока под действием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центробежных сил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абариты центробежных аппаратов меньше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-эффективность выше</a:t>
            </a:r>
            <a:endParaRPr kumimoji="0" lang="ru-RU" sz="16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Недостатки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требуется большая скорость движения газопылевой смеси и, следовательно, большие энергетические расходы.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http://edu.dvgups.ru/METDOC/ENF/HIMIJ/EKOL/METOD/VRED_VOZD_BIOSF/Murom_4.files/image008.jpg"/>
          <p:cNvPicPr>
            <a:picLocks noChangeAspect="1" noChangeArrowheads="1"/>
          </p:cNvPicPr>
          <p:nvPr/>
        </p:nvPicPr>
        <p:blipFill>
          <a:blip r:embed="rId6"/>
          <a:srcRect t="16910"/>
          <a:stretch>
            <a:fillRect/>
          </a:stretch>
        </p:blipFill>
        <p:spPr bwMode="auto">
          <a:xfrm>
            <a:off x="4429124" y="5214950"/>
            <a:ext cx="1857388" cy="1547811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00232" y="2786058"/>
            <a:ext cx="492922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 поступает на очистку через трубу 1, по касательной к внутренней поверхности корпуса 2 и совершает вращательно-поступательное движение вдоль корпуса к бункеру 3. Под действием центробежных сил пылевые частицы отбрасываются к стенкам корпуса, тормозятся и образуют на стенках пылевой слой 5, который постепенно стекает в бункер. Отделение частиц пыли от газа происходит в герметичном бункере при повороте газового потока на 180</a:t>
            </a:r>
            <a:r>
              <a:rPr kumimoji="0" 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Очищенный газ выходит через трубу 4.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Зачастую устанавливают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группу циклонов.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¤Ð¸Ð»ÑÑÑ ÑÑÐºÐ°Ð²Ð½ÑÐ¹ Ð¿ÑÐ¾ÑÐ¾ÑÐ½ÑÐ¹ ÐÐ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118" y="4033825"/>
            <a:ext cx="2796342" cy="271224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2571768" cy="344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0"/>
            <a:ext cx="857256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Фильтрующие аппараты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В основе работы механических фильтров лежит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процесс фильтрования через пористую перегородку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ходе которого твердые частицы или туман жидкого вещества задерживаются на фильтрующем элементе, а газовый поток полностью проходит через элемент.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340648"/>
            <a:ext cx="2643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Рукавный фильтр: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1 − корпус;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2 − встряхивающее устройство;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3 − рукав;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4 − распределительная решетка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43174" y="1448502"/>
            <a:ext cx="60007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Среди промышленных фильтров наибольшее применение находят тканевые фильтры, изготовленные в виде трубок или рукавов, так называемые «рукавные фильтры».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	Запыленный газ поступает в корпус 1 фильтра, проходит через тканевые рукава 3 и выбрасывается в атмосферу. Частицы пыли удерживаются на внутренней поверхности рукавов, по мере их накопления включается встряхивающее устройство 2. Пыль с поверхности тканевых рукавов осыпается вниз, и регенерированный фильтр снова включается в работу.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3316928"/>
            <a:ext cx="2736304" cy="347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04800" y="35992"/>
            <a:ext cx="81290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Мокрые аппараты для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пылеочистки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Мокрые пылеулавливающие аппараты называют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скрубберы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Достоинства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одновременное улавливание пыли и вредных газов;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охлаждение и промывка горячих газов;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опасности пожара или взрыва;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малые габариты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Недостатки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ложная конструкция и эксплуатация;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ыделение уловленной пыли в виде шлама,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также образование сточных вод;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замерзания жидкости на холоде.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орошающей жидкости чаще всего используется вода.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2848" y="4210808"/>
            <a:ext cx="2243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Полый скруббер: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1 − корпус;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2 − форсунки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321E4ED-868C-4E39-BA4D-50F519BD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8EF4FC-FF50-46D2-90E7-A1C166624FB5}"/>
              </a:ext>
            </a:extLst>
          </p:cNvPr>
          <p:cNvSpPr txBox="1"/>
          <p:nvPr/>
        </p:nvSpPr>
        <p:spPr>
          <a:xfrm>
            <a:off x="179512" y="171875"/>
            <a:ext cx="6892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эффективный –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скруббер Вентури.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/>
              <a:t>Запыленный воздух подается в </a:t>
            </a:r>
            <a:r>
              <a:rPr lang="ru-RU" sz="1600" dirty="0" err="1"/>
              <a:t>конфузор</a:t>
            </a:r>
            <a:r>
              <a:rPr lang="ru-RU" sz="1600" dirty="0"/>
              <a:t>. Продвигаясь по трубе сужающегося диаметра, газовоздушный поток разгоняется. </a:t>
            </a:r>
          </a:p>
          <a:p>
            <a:pPr algn="just"/>
            <a:r>
              <a:rPr lang="ru-RU" sz="1600" dirty="0"/>
              <a:t>Чем больше перепад площади поперечного сечения на входе и выходе </a:t>
            </a:r>
            <a:r>
              <a:rPr lang="ru-RU" sz="1600" dirty="0" err="1"/>
              <a:t>конфузора</a:t>
            </a:r>
            <a:r>
              <a:rPr lang="ru-RU" sz="1600" dirty="0"/>
              <a:t>, тем выше скорость. </a:t>
            </a:r>
          </a:p>
          <a:p>
            <a:pPr algn="just"/>
            <a:r>
              <a:rPr lang="ru-RU" sz="1600" dirty="0"/>
              <a:t>В полость сужающейся секции по форсункам подается техническая вода. В быстро движущемся газовом потоке возникают завихрения, которые дробят распыленную форсунками жидкость на капли микроскопического размера. </a:t>
            </a:r>
            <a:r>
              <a:rPr lang="ru-RU" sz="1600" dirty="0" err="1"/>
              <a:t>Микрокапли</a:t>
            </a:r>
            <a:r>
              <a:rPr lang="ru-RU" sz="1600" dirty="0"/>
              <a:t> обволакивают пылевые частицы, вызывая их слипание, или абсорбируют вредные газообразные компоненты.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066CAC-3B06-4DF2-922C-B36717452272}"/>
              </a:ext>
            </a:extLst>
          </p:cNvPr>
          <p:cNvSpPr txBox="1"/>
          <p:nvPr/>
        </p:nvSpPr>
        <p:spPr>
          <a:xfrm>
            <a:off x="6712716" y="409659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Скрубберы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Вентури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1 − труба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Вентури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2 − циклон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каплеуловитель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B252879E-9A5A-4C73-AD3C-66AD91576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51712"/>
          <a:stretch>
            <a:fillRect/>
          </a:stretch>
        </p:blipFill>
        <p:spPr bwMode="auto">
          <a:xfrm>
            <a:off x="4043359" y="3571477"/>
            <a:ext cx="27262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Схема скруббера Вентури">
            <a:extLst>
              <a:ext uri="{FF2B5EF4-FFF2-40B4-BE49-F238E27FC236}">
                <a16:creationId xmlns="" xmlns:a16="http://schemas.microsoft.com/office/drawing/2014/main" id="{E666C2CD-F494-4B8F-96FE-6BDED634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5384" y="3603880"/>
            <a:ext cx="2204125" cy="273804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AA29E0-D3DF-47D1-A1BF-47B2564259AA}"/>
              </a:ext>
            </a:extLst>
          </p:cNvPr>
          <p:cNvSpPr txBox="1"/>
          <p:nvPr/>
        </p:nvSpPr>
        <p:spPr>
          <a:xfrm>
            <a:off x="179512" y="3870996"/>
            <a:ext cx="1929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1 - патрубок входа, </a:t>
            </a:r>
          </a:p>
          <a:p>
            <a:r>
              <a:rPr lang="ru-RU" sz="1100" dirty="0"/>
              <a:t>2 - </a:t>
            </a:r>
            <a:r>
              <a:rPr lang="ru-RU" sz="1100" dirty="0" err="1"/>
              <a:t>конфузор</a:t>
            </a:r>
            <a:r>
              <a:rPr lang="ru-RU" sz="1100" dirty="0"/>
              <a:t> (сужающаяся секция), </a:t>
            </a:r>
          </a:p>
          <a:p>
            <a:r>
              <a:rPr lang="ru-RU" sz="1100" dirty="0"/>
              <a:t>3 - форсунки подачи жидкости, </a:t>
            </a:r>
          </a:p>
          <a:p>
            <a:r>
              <a:rPr lang="ru-RU" sz="1100" dirty="0"/>
              <a:t>4 - горловина, </a:t>
            </a:r>
          </a:p>
          <a:p>
            <a:r>
              <a:rPr lang="ru-RU" sz="1100" dirty="0"/>
              <a:t>5 - диффузор (расширяющаяся секция), </a:t>
            </a:r>
          </a:p>
          <a:p>
            <a:r>
              <a:rPr lang="ru-RU" sz="1100" dirty="0"/>
              <a:t>6 - </a:t>
            </a:r>
            <a:r>
              <a:rPr lang="ru-RU" sz="1100" dirty="0" err="1"/>
              <a:t>каплеуловитель</a:t>
            </a:r>
            <a:r>
              <a:rPr lang="ru-RU" sz="1100" dirty="0"/>
              <a:t>, </a:t>
            </a:r>
          </a:p>
          <a:p>
            <a:r>
              <a:rPr lang="ru-RU" sz="1100" dirty="0"/>
              <a:t>7 - узел вывода шлама, </a:t>
            </a:r>
          </a:p>
          <a:p>
            <a:r>
              <a:rPr lang="ru-RU" sz="1100" dirty="0"/>
              <a:t>8 - патрубок выхода.</a:t>
            </a:r>
            <a:endParaRPr lang="ru-RU" dirty="0"/>
          </a:p>
        </p:txBody>
      </p:sp>
      <p:pic>
        <p:nvPicPr>
          <p:cNvPr id="10" name="Picture 4" descr="Работа скруббера Вентури">
            <a:extLst>
              <a:ext uri="{FF2B5EF4-FFF2-40B4-BE49-F238E27FC236}">
                <a16:creationId xmlns="" xmlns:a16="http://schemas.microsoft.com/office/drawing/2014/main" id="{606102C6-0DF4-4EEE-97AE-F5F40A43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2782" y="640932"/>
            <a:ext cx="1500198" cy="2597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5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ÐÐ°ÑÑÐ¸Ð½ÐºÐ¸ Ð¿Ð¾ Ð·Ð°Ð¿ÑÐ¾ÑÑ Ð°Ð´ÑÐ¾ÑÐ±ÑÐ¸Ñ ÑÐ¾ÑÐ¾"/>
          <p:cNvPicPr>
            <a:picLocks noChangeAspect="1" noChangeArrowheads="1"/>
          </p:cNvPicPr>
          <p:nvPr/>
        </p:nvPicPr>
        <p:blipFill>
          <a:blip r:embed="rId2"/>
          <a:srcRect l="8352" t="7462" r="9829" b="31931"/>
          <a:stretch>
            <a:fillRect/>
          </a:stretch>
        </p:blipFill>
        <p:spPr bwMode="auto">
          <a:xfrm>
            <a:off x="1481072" y="1705070"/>
            <a:ext cx="5695359" cy="3164089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83818" y="198476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Очистка газов от газообразных загрязнений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975" y="602742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методы очистки газов от газообразных загрязнений делятся на </a:t>
            </a:r>
            <a:r>
              <a:rPr lang="ru-RU" sz="1600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группы: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Адсорбция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поглощение газа 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поверхности твёрдого или жидкого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поглотителя.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Абсорбция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поглощение газа в 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объёме твёрдого или жидкого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поглотителя, чаще всего – жидкости.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0528" y="4917436"/>
            <a:ext cx="8309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Термические методы 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основаны на способности горючих токсичных компонентов окисляться до менее токсичных при высокой температуре.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38163"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Наиболее простой, универсальный метод, на который не влияют качественные характеристики газов (состав)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прямое сжигание.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720" y="589293"/>
            <a:ext cx="8229600" cy="42862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Механические методы очистки сточных 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17" y="1029011"/>
            <a:ext cx="8416118" cy="24027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Процеживание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Для задержания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крупных плавающих отбросов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очистных сооружениях устанавливают решетки, обеспечивающие задержание и удаление отбросов. Также существуют решетки-дробилки представляющие собой агрегат, совмещающий функции решетки и дробилки, предназначенный для задержания и измельчения отбросов непосредственно в потоке сточной жидкости.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Отстаивание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Отстаивание сточных вод широко применяется для выделения из них нерастворимых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взвешенных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(оседающих или всплывающих)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грубодисперсных веществ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Отстойники применяют как основные сооружения механической очистки сточных вод. </a:t>
            </a:r>
            <a:r>
              <a:rPr lang="ru-RU" sz="1600" dirty="0"/>
              <a:t>Отстойники разделяются на три основных конструктивных типа в зависимости от направления движения воды </a:t>
            </a:r>
            <a:r>
              <a:rPr lang="mn-MN" sz="1600" dirty="0"/>
              <a:t>-</a:t>
            </a:r>
            <a:r>
              <a:rPr lang="ru-RU" sz="1600" dirty="0"/>
              <a:t> вертикальные, горизонтальные, радиальные.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http://www.ekoton.com/images/stories/Lentochniy_iloskreb/dsc02654_2010518143724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914" y="5085184"/>
            <a:ext cx="2571768" cy="15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 1 8"/>
          <p:cNvSpPr/>
          <p:nvPr/>
        </p:nvSpPr>
        <p:spPr>
          <a:xfrm flipH="1">
            <a:off x="4855736" y="4190694"/>
            <a:ext cx="2354034" cy="540242"/>
          </a:xfrm>
          <a:prstGeom prst="borderCallout1">
            <a:avLst>
              <a:gd name="adj1" fmla="val 18750"/>
              <a:gd name="adj2" fmla="val -8333"/>
              <a:gd name="adj3" fmla="val 171658"/>
              <a:gd name="adj4" fmla="val -3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Горизонтальный отстойник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8E733743-8138-45DC-B4F3-81E340C2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7" y="4002462"/>
            <a:ext cx="4172169" cy="273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6">
            <a:extLst>
              <a:ext uri="{FF2B5EF4-FFF2-40B4-BE49-F238E27FC236}">
                <a16:creationId xmlns="" xmlns:a16="http://schemas.microsoft.com/office/drawing/2014/main" id="{80C0ADE3-537A-422D-A48B-51687D5AF789}"/>
              </a:ext>
            </a:extLst>
          </p:cNvPr>
          <p:cNvSpPr txBox="1">
            <a:spLocks/>
          </p:cNvSpPr>
          <p:nvPr/>
        </p:nvSpPr>
        <p:spPr>
          <a:xfrm>
            <a:off x="755576" y="313627"/>
            <a:ext cx="7467600" cy="43971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>
                <a:solidFill>
                  <a:schemeClr val="bg1">
                    <a:lumMod val="50000"/>
                  </a:schemeClr>
                </a:solidFill>
              </a:rPr>
              <a:t>Очистка сточных вод</a:t>
            </a:r>
            <a:endParaRPr lang="ru-RU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8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8352928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Химические методы очистки сточных вод</a:t>
            </a:r>
          </a:p>
          <a:p>
            <a:r>
              <a:rPr lang="ru-RU" sz="1500" dirty="0" smtClean="0"/>
              <a:t>Существует </a:t>
            </a:r>
            <a:r>
              <a:rPr lang="ru-RU" sz="1500" dirty="0"/>
              <a:t>три метода: нейтрализация, окисление, восстановление.</a:t>
            </a:r>
          </a:p>
          <a:p>
            <a:r>
              <a:rPr lang="ru-RU" sz="1500" dirty="0"/>
              <a:t>Чаще всего, все эти методы связаны с расходом реагентов и поэтому </a:t>
            </a:r>
            <a:r>
              <a:rPr lang="ru-RU" sz="1500" u="sng" dirty="0"/>
              <a:t>достаточно дороги.</a:t>
            </a:r>
          </a:p>
          <a:p>
            <a:endParaRPr lang="ru-RU" sz="1500" dirty="0"/>
          </a:p>
          <a:p>
            <a:pPr lvl="0" algn="just"/>
            <a:r>
              <a:rPr lang="ru-RU" sz="1500" b="1" i="1" dirty="0"/>
              <a:t>Нейтрализация.</a:t>
            </a:r>
            <a:endParaRPr lang="ru-RU" sz="1500" dirty="0"/>
          </a:p>
          <a:p>
            <a:pPr algn="just"/>
            <a:r>
              <a:rPr lang="ru-RU" sz="1500" dirty="0"/>
              <a:t>Нейтрализация. Сточные воды, содержащие минеральные кислоты или щелочи, перед сбросом их в водоемы или перед использованием в технологических процессах нейтрализуют. Практически нейтральными считаются воды, имеющие </a:t>
            </a:r>
            <a:r>
              <a:rPr lang="ru-RU" sz="1500" dirty="0"/>
              <a:t> </a:t>
            </a:r>
            <a:r>
              <a:rPr lang="ru-RU" sz="1500" b="1" dirty="0"/>
              <a:t>водородный показатель или показатель </a:t>
            </a:r>
            <a:r>
              <a:rPr lang="ru-RU" sz="1500" b="1" dirty="0" smtClean="0"/>
              <a:t>кислотности </a:t>
            </a:r>
            <a:r>
              <a:rPr lang="ru-RU" sz="1500" i="1" dirty="0" err="1" smtClean="0"/>
              <a:t>pH</a:t>
            </a:r>
            <a:r>
              <a:rPr lang="ru-RU" sz="1500" i="1" dirty="0" smtClean="0"/>
              <a:t> </a:t>
            </a:r>
            <a:r>
              <a:rPr lang="ru-RU" sz="1500" dirty="0"/>
              <a:t>= 6,5…8,5</a:t>
            </a:r>
            <a:r>
              <a:rPr lang="ru-RU" sz="1500" dirty="0" smtClean="0"/>
              <a:t>.(нейтральная </a:t>
            </a:r>
            <a:r>
              <a:rPr lang="ru-RU" sz="1500" dirty="0"/>
              <a:t>среда имеет </a:t>
            </a:r>
            <a:r>
              <a:rPr lang="ru-RU" sz="1500" dirty="0" err="1"/>
              <a:t>pH</a:t>
            </a:r>
            <a:r>
              <a:rPr lang="ru-RU" sz="1500" dirty="0"/>
              <a:t>=7, но в быту нейтральной считают от 5 до 8.5 - это физиологический диапазон, который приемлем для жизнедеятельности человека, животных, безопасный для кожи и глаз. Именно поэтому и </a:t>
            </a:r>
            <a:r>
              <a:rPr lang="ru-RU" sz="1500" dirty="0" err="1"/>
              <a:t>pH</a:t>
            </a:r>
            <a:r>
              <a:rPr lang="ru-RU" sz="1500" dirty="0"/>
              <a:t> природной воды обычно колеблется в этом диапазоне.)</a:t>
            </a:r>
            <a:endParaRPr lang="ru-RU" sz="1500" dirty="0"/>
          </a:p>
          <a:p>
            <a:pPr algn="just"/>
            <a:endParaRPr lang="ru-RU" sz="1500" dirty="0"/>
          </a:p>
          <a:p>
            <a:pPr lvl="0" algn="just"/>
            <a:r>
              <a:rPr lang="ru-RU" sz="1500" b="1" i="1" dirty="0"/>
              <a:t>Окисление.</a:t>
            </a:r>
            <a:endParaRPr lang="ru-RU" sz="1500" dirty="0"/>
          </a:p>
          <a:p>
            <a:pPr algn="just"/>
            <a:r>
              <a:rPr lang="ru-RU" sz="1500" dirty="0"/>
              <a:t>Здесь за счёт реакции окисления загрязняющие вещества разрушаются и переводятся в безвредное состояние. В качестве окислителя чаще всего используется газообразный или сжимаемый хлор, кислород воздуха или озон.</a:t>
            </a:r>
          </a:p>
          <a:p>
            <a:pPr algn="just"/>
            <a:r>
              <a:rPr lang="ru-RU" sz="1500" dirty="0"/>
              <a:t>Очистка окислением связана с большим расходом реагентов и поэтому применяется в тех случаях, когда невозможно или нецелесообразно использовать другие методы, например, при очистке соединений мышьяка и циановых соединений.</a:t>
            </a:r>
          </a:p>
          <a:p>
            <a:pPr algn="just"/>
            <a:endParaRPr lang="ru-RU" sz="1500" dirty="0"/>
          </a:p>
          <a:p>
            <a:pPr lvl="0" algn="just"/>
            <a:r>
              <a:rPr lang="ru-RU" sz="1500" b="1" i="1" dirty="0"/>
              <a:t>Восстановление.</a:t>
            </a:r>
            <a:endParaRPr lang="ru-RU" sz="1500" dirty="0"/>
          </a:p>
          <a:p>
            <a:pPr algn="just"/>
            <a:r>
              <a:rPr lang="ru-RU" sz="1500" dirty="0"/>
              <a:t>Применяется, когда в растворе содержатся легко восстанавливающиеся вещества. Прежде всего, ионы тяжёлых металлов, таких как хром, ртуть и другие. Так, например, соединения ртути восстанавливаются до металлической ртути, которая затем отстаивается или отфильтровывается.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8136905" cy="486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092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Физико-химические методы очистки сточных вод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500042"/>
            <a:ext cx="8533612" cy="24288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основным физико-химическим методам очистки воды относятся: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коагуляция, флотация, сорбция. </a:t>
            </a:r>
          </a:p>
          <a:p>
            <a:pPr marL="4763" lvl="0" indent="-47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Коагуляция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слипание частиц коллоидной системы при их столкновения в процессе  движения. В результате коагуляции образуются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агрегаты,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т.е. более крупные вторичные частицы, состоящие из более мелких первичных частиц. Первичные частицы соединены в таких агрегатах силами межмолекулярного взаимодействия или через прослойку растворителя. </a:t>
            </a:r>
          </a:p>
          <a:p>
            <a:pPr marL="4763" lvl="0" indent="-4763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763" indent="-47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Процесс идет за счет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реагента-коагулянта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(соли алюминия Al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соли железа FeCl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их смеси,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полиакриламид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гидролизуясь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образуют хлопьевидные гидраты окислов металлов). </a:t>
            </a:r>
            <a:endParaRPr lang="ru-RU" sz="1600" dirty="0"/>
          </a:p>
        </p:txBody>
      </p:sp>
      <p:pic>
        <p:nvPicPr>
          <p:cNvPr id="4" name="Picture 4" descr="ÐÐ¾ÑÐ»ÐµÐ´Ð¾Ð²Ð°ÑÐµÐ»ÑÐ½Ð¾ÑÑÑ Ð¿ÑÐ¾ÑÐµÑÑÐ° Ð¾ÑÐ¸ÑÑ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104" y="3308074"/>
            <a:ext cx="3600840" cy="2311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68286" y="3418397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Процесс коагуляции</a:t>
            </a:r>
          </a:p>
        </p:txBody>
      </p:sp>
      <p:pic>
        <p:nvPicPr>
          <p:cNvPr id="6" name="Picture 2" descr="ÐÐ°ÑÑÐ¸Ð½ÐºÐ¸ Ð¿Ð¾ Ð·Ð°Ð¿ÑÐ¾ÑÑ Ð¿ÑÐ¾ÑÐµÑÑ ÐºÐ¾Ð°Ð³ÑÐ»ÑÑÐ¸Ð¸ Ð²Ð¸Ð´Ðµ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8594" y="3410760"/>
            <a:ext cx="3780422" cy="2520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5572140"/>
            <a:ext cx="49769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Последовательность процесса осаждения: </a:t>
            </a:r>
          </a:p>
          <a:p>
            <a:r>
              <a:rPr lang="ru-RU" sz="1400" dirty="0"/>
              <a:t>1 — сосуд с коагулянтом; </a:t>
            </a:r>
          </a:p>
          <a:p>
            <a:r>
              <a:rPr lang="ru-RU" sz="1400" dirty="0"/>
              <a:t>2 — добавление коагулянта в воду с примесями; </a:t>
            </a:r>
          </a:p>
          <a:p>
            <a:r>
              <a:rPr lang="ru-RU" sz="1400" dirty="0"/>
              <a:t>3 — действие добавки на примеси; </a:t>
            </a:r>
          </a:p>
          <a:p>
            <a:r>
              <a:rPr lang="ru-RU" sz="1400" dirty="0"/>
              <a:t>4 — получение осадка на дне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24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3239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Флотация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процесс молекулярного прилипания загрязняющего вещества к поверхности раздела двух фаз – газ-жидкость.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Процесс флотации заключается в образовании комплекса частица-пузырёк газа, во всплывании этого комплекса на поверхность и удаления образующейся пены различными способами.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этих методов сточные воды очищаются от нефти, нефтепродуктов, поверхностно-активных веществ, масла и волокнистых материалов. </a:t>
            </a:r>
          </a:p>
        </p:txBody>
      </p:sp>
      <p:pic>
        <p:nvPicPr>
          <p:cNvPr id="6" name="Picture 2" descr="ÐÐ°ÑÑÐ¸Ð½ÐºÐ¸ Ð¿Ð¾ Ð·Ð°Ð¿ÑÐ¾ÑÑ Ð¿ÑÐ¾ÑÐµÑÑ ÑÐ»Ð¾ÑÐ°ÑÐ¸Ð¸ Ð²Ð¸Ð´Ðµ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284984"/>
            <a:ext cx="3741197" cy="2232248"/>
          </a:xfrm>
          <a:prstGeom prst="rect">
            <a:avLst/>
          </a:prstGeom>
          <a:noFill/>
        </p:spPr>
      </p:pic>
      <p:pic>
        <p:nvPicPr>
          <p:cNvPr id="7" name="Picture 4" descr="http://coalguide.ru/images/slide/Obogoshenie/1_tom/Ob_10_1.png">
            <a:extLst>
              <a:ext uri="{FF2B5EF4-FFF2-40B4-BE49-F238E27FC236}">
                <a16:creationId xmlns="" xmlns:a16="http://schemas.microsoft.com/office/drawing/2014/main" id="{9B1FEEA8-5302-46B1-A115-A720FFF9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6004" y="3079941"/>
            <a:ext cx="4163012" cy="3175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37863"/>
            <a:ext cx="864399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степени опасности отходов для окружающей среды их делят на 5 классов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Критерием отнесения отходов к классам опасности для окружающей природной среды является ее способность к самовосстановлению после оказанного воздействия:</a:t>
            </a:r>
          </a:p>
          <a:p>
            <a:pPr algn="just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класс опасности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Чрезвычайно опасные. Экологическая система необратимо нарушена. Период восстановления отсутствует.</a:t>
            </a:r>
          </a:p>
          <a:p>
            <a:pPr algn="just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класс опасности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Высоко опасные. Экологическая система сильно нарушена. Период восстановления не менее 30 лет после полного устранения источника вредного воздействия.</a:t>
            </a:r>
          </a:p>
          <a:p>
            <a:pPr algn="just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класс опасности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Умеренно опасные. Экологическая система нарушена. Период восстановления не менее 10 лет после снижения вредного воздействия от существующего источника.</a:t>
            </a:r>
          </a:p>
          <a:p>
            <a:pPr algn="just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класс опасности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Малоопасные. Экологическая система нарушена. Период самовосстановления не менее 3-х лет.</a:t>
            </a:r>
          </a:p>
          <a:p>
            <a:pPr algn="just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класс опасности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Практически неопасные. Экологическая система практически не нарушена.</a:t>
            </a:r>
          </a:p>
        </p:txBody>
      </p:sp>
      <p:pic>
        <p:nvPicPr>
          <p:cNvPr id="3" name="Picture 4" descr="Картинки по запросу классы опасности отход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852936"/>
            <a:ext cx="5671462" cy="371457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92394"/>
            <a:ext cx="3500841" cy="42169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260648"/>
            <a:ext cx="85324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3.Сорбция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Сорбция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делится 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адсорбцию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абсорбцию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Всё, что сказано для газов, справедливо и для жидкостей!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/>
              <a:t>Адсорбционная очистка вод может быть регенеративной, т.е. с извлечением вещества из адсорбента и его утилизацией, и деструктивной, при которой извлеченные из сточных вод вещества уничтожаются вместе с адсорбентом.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В качестве сорбентов используют </a:t>
            </a:r>
          </a:p>
          <a:p>
            <a:pPr algn="just"/>
            <a:r>
              <a:rPr lang="ru-RU" sz="1600" dirty="0"/>
              <a:t>активные угли, синтетические </a:t>
            </a:r>
          </a:p>
          <a:p>
            <a:pPr algn="just"/>
            <a:r>
              <a:rPr lang="ru-RU" sz="1600" dirty="0"/>
              <a:t>сорбенты и некоторые отходы </a:t>
            </a:r>
          </a:p>
          <a:p>
            <a:pPr algn="just"/>
            <a:r>
              <a:rPr lang="ru-RU" sz="1600" dirty="0"/>
              <a:t>производства (золу, шлаки, опилки).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2249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Биологические методы очистки сточных вод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290"/>
            <a:ext cx="8858280" cy="650085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Биологические методы применяют для очистки хозяйственно-бытовых и промышленных сточных вод от многих растворенных органических и некоторых неорганических (сероводорода, сульфидов, аммиака, нитритов) веществ. Процесс очистки основан 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способности микроорганизмов использовать эти вещества для питания в процессе жизнедеятельности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так как органические вещества для микроорганизмов являются источником углерода.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Биологические методы подразделяются на две группы:</a:t>
            </a:r>
          </a:p>
          <a:p>
            <a:pPr marL="182563" lvl="0" indent="-165100" algn="just">
              <a:spcBef>
                <a:spcPts val="0"/>
              </a:spcBef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1. Аэробные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(присутствие кислорода воздуха), которые могут </a:t>
            </a:r>
          </a:p>
          <a:p>
            <a:pPr marL="182563" lvl="0" indent="-3175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проводиться в естественных условиях, например, на </a:t>
            </a:r>
          </a:p>
          <a:p>
            <a:pPr marL="182563" lvl="0" indent="-3175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биологических прудах или в искусственных условиях,</a:t>
            </a:r>
          </a:p>
          <a:p>
            <a:pPr marL="182563" lvl="0" indent="-3175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например, в биофильтрах и </a:t>
            </a:r>
            <a:r>
              <a:rPr lang="ru-RU" sz="1400" b="1" i="1" u="sng" dirty="0" err="1">
                <a:latin typeface="Times New Roman" pitchFamily="18" charset="0"/>
                <a:cs typeface="Times New Roman" pitchFamily="18" charset="0"/>
              </a:rPr>
              <a:t>аэротенках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(железобетонные резервуары </a:t>
            </a:r>
          </a:p>
          <a:p>
            <a:pPr marL="182563" lvl="0" indent="-3175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прямоугольной формы, через которые протекают сточные воды, </a:t>
            </a:r>
          </a:p>
          <a:p>
            <a:pPr marL="182563" lvl="0" indent="-3175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перемешанные с активным илом).</a:t>
            </a:r>
          </a:p>
          <a:p>
            <a:pPr marL="342900" lvl="0" indent="-342900" algn="just"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68613" indent="0" algn="just">
              <a:spcBef>
                <a:spcPts val="0"/>
              </a:spcBef>
              <a:buNone/>
              <a:tabLst>
                <a:tab pos="7351713" algn="l"/>
                <a:tab pos="833755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68613" indent="0" algn="just">
              <a:spcBef>
                <a:spcPts val="0"/>
              </a:spcBef>
              <a:buNone/>
              <a:tabLst>
                <a:tab pos="7351713" algn="l"/>
                <a:tab pos="833755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Аэробный метод основан на использовании аэробных групп организмов, для жизнедеятельности которых необходим постоянный приток кислорода и температура 20…40°С. При аэробной очистке микроорганизмы культивируются в активном иле или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биопленке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Активный ил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состоит из живых организмов и твердого субстрата. Сообщество всех живых организмов (скопления бактерий, простейшие черви, плесневые грибы, дрожжи, актиномицеты, водоросли), населяющих ил, называют биоценозом.</a:t>
            </a:r>
          </a:p>
          <a:p>
            <a:pPr marL="184150" lvl="0" indent="-184150">
              <a:spcBef>
                <a:spcPts val="0"/>
              </a:spcBef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2. Анаэробные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методы (без кислорода воздуха) используются для очистки высококонцентрированных осадков и стоков, осуществляются в </a:t>
            </a:r>
            <a:r>
              <a:rPr lang="ru-RU" sz="1400" b="1" i="1" u="sng" dirty="0" err="1">
                <a:latin typeface="Times New Roman" pitchFamily="18" charset="0"/>
                <a:cs typeface="Times New Roman" pitchFamily="18" charset="0"/>
              </a:rPr>
              <a:t>метантенках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84150" lvl="0" indent="-4763">
              <a:spcBef>
                <a:spcPts val="0"/>
              </a:spcBef>
              <a:buClr>
                <a:srgbClr val="7FD13B"/>
              </a:buCl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Анаэробные методы обезвреживания используют для сбраживания осадков, образующихся при биохимической очистке производственных сточных вод, а также как первую ступень очистки очень концентрированных промышленных сточных вод, содержащих органические вещества, которые разрушаются анаэробными бактериями в процессах брожения. В зависимости от конечного вида продукта различают виды брожения: спиртовое,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пропионовокислое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молочнокислое, метановое и др. Конечными продуктами брожения являются: спирты, кислоты, ацетон, газы брожения (СО</a:t>
            </a:r>
            <a:r>
              <a:rPr lang="ru-RU" sz="1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</a:t>
            </a:r>
            <a:r>
              <a:rPr lang="ru-RU" sz="1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/>
          </a:p>
        </p:txBody>
      </p:sp>
      <p:pic>
        <p:nvPicPr>
          <p:cNvPr id="6" name="Рисунок 5" descr="http://www.ekoton.com/images/stories/ekoton/lisa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357430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encrypted-tbn0.gstatic.com/images?q=tbn:ANd9GcSO1_M_kC2R22NMgOwPYsozR7WzGQ_bTJrR9MshUlMgi71ne0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86058"/>
            <a:ext cx="1597780" cy="1196793"/>
          </a:xfrm>
          <a:prstGeom prst="rect">
            <a:avLst/>
          </a:prstGeom>
          <a:noFill/>
        </p:spPr>
      </p:pic>
      <p:pic>
        <p:nvPicPr>
          <p:cNvPr id="7" name="Рисунок 6" descr="http://depohr.donland.ru/Data/Sites/41/media/%D0%BD%D0%BE%D0%B2%D0%BE%D1%81%D1%82%D0%B8/sovet_cemla/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214422"/>
            <a:ext cx="214314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ÐÐ°ÑÑÐ¸Ð½ÐºÐ¸ Ð¿Ð¾ Ð·Ð°Ð¿ÑÐ¾ÑÑ Ð°ÐºÑÐ¸Ð²Ð½ÑÐ¹ Ð¸Ð» ÑÐ¾ÑÐ¾"/>
          <p:cNvPicPr>
            <a:picLocks noChangeAspect="1" noChangeArrowheads="1"/>
          </p:cNvPicPr>
          <p:nvPr/>
        </p:nvPicPr>
        <p:blipFill>
          <a:blip r:embed="rId5" cstate="print"/>
          <a:srcRect l="16167" r="8833" b="16667"/>
          <a:stretch>
            <a:fillRect/>
          </a:stretch>
        </p:blipFill>
        <p:spPr bwMode="auto">
          <a:xfrm>
            <a:off x="1357290" y="3857628"/>
            <a:ext cx="1457335" cy="1214446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143240" y="1428736"/>
            <a:ext cx="278608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2357430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01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44" y="1"/>
            <a:ext cx="83895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Обеззараживание воды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1.Хлорирование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–наиболее экономичный метод обеззараживания воды, при котором применяется обработка жидкости хлором и его соединениями. Причины эффективности: недорогой, доступный, проверенный практикой; очищенная вода длительный период сохраняет свойства, ее можно консервировать; хлорирование удаляет посторонние запахи, цветность; достигается высокая степень обеззараживания.</a:t>
            </a:r>
          </a:p>
          <a:p>
            <a:pPr lvl="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физических методов обеззараживания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ультрафиолетовая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(УФ) обработка. Обеззараживаемая ультрафиолетом вода должна иметь достаточную прозрачность, поскольку в загрязненных водах интенсивность проникания УФ-лучей быстро затухает. </a:t>
            </a:r>
          </a:p>
          <a:p>
            <a:pPr lvl="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зонирование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Озон вступает во взаимодействие со многими минеральными и органическими веществами, разрушает клеточные мембраны и стенки, окислительно-восстановительную систему бактерий и их протоплазму, приводя к инактивации микроорганизмов. </a:t>
            </a:r>
          </a:p>
          <a:p>
            <a:pPr lvl="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Преимущества озонирование воды перед хлорированием: 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воду не вносится ничего постороннего и не происходит сколько-нибудь заметных изменений минерального состава воды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избыток озона через несколько минут превращается в кислород, и поэтому не влияет на организм и не ухудшает органолептические свойства воды, а наоборот придает воде родниковый вкус. 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озон, вступая во взаимодействие с соединениями, содержащимися в воде, не вызывает появления неприятных привкусов и запахов; 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сравнению с хлором озон эффективнее обеззараживает воду от споровых форм и вирусов; 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озонировании образуется значительно меньше новых токсических веществ, чем при хлорировании.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500F8C-F1F5-4B1D-983E-60B35F08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CDFCF8-71D8-4BBD-B8B1-5040FAE75E55}"/>
              </a:ext>
            </a:extLst>
          </p:cNvPr>
          <p:cNvSpPr txBox="1"/>
          <p:nvPr/>
        </p:nvSpPr>
        <p:spPr>
          <a:xfrm>
            <a:off x="467544" y="197346"/>
            <a:ext cx="74888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Вся деятельность в отношении отходов производства и потребления осуществляется в рамках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Федерального закона от 24.06.1998 N 89-ФЗ «Об отходах производства и потребления».  </a:t>
            </a: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89-ФЗ регламентирует следующие действия в отношении отходов:</a:t>
            </a:r>
          </a:p>
          <a:p>
            <a:pPr algn="just"/>
            <a:r>
              <a:rPr lang="ru-RU" sz="2200" b="1" i="1" dirty="0">
                <a:latin typeface="Times New Roman" panose="02020603050405020304" pitchFamily="18" charset="0"/>
                <a:cs typeface="Times New Roman" pitchFamily="18" charset="0"/>
              </a:rPr>
              <a:t>обращение с отходами 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-  деятельность по сбору, накоплению, транспортированию, обработке, утилизации, обезвреживанию, размещению </a:t>
            </a: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отходов;</a:t>
            </a:r>
            <a:endParaRPr lang="ru-RU" sz="2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>
                <a:latin typeface="Times New Roman" panose="02020603050405020304" pitchFamily="18" charset="0"/>
                <a:cs typeface="Times New Roman" pitchFamily="18" charset="0"/>
              </a:rPr>
              <a:t>размещение отходов 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- хранение и захоронение отходов;</a:t>
            </a:r>
          </a:p>
          <a:p>
            <a:pPr algn="just"/>
            <a:r>
              <a:rPr lang="ru-RU" sz="2200" b="1" i="1" dirty="0">
                <a:latin typeface="Times New Roman" panose="02020603050405020304" pitchFamily="18" charset="0"/>
                <a:cs typeface="Times New Roman" pitchFamily="18" charset="0"/>
              </a:rPr>
              <a:t>хранение отходов 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- складирование отходов в специализированных объектах сроком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не более одиннадцать 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месяцев в целях утилизации, обезвреживания, захоронения;</a:t>
            </a:r>
          </a:p>
          <a:p>
            <a:pPr algn="just"/>
            <a:r>
              <a:rPr lang="ru-RU" sz="2200" b="1" i="1" dirty="0">
                <a:latin typeface="Times New Roman" panose="02020603050405020304" pitchFamily="18" charset="0"/>
                <a:cs typeface="Times New Roman" pitchFamily="18" charset="0"/>
              </a:rPr>
              <a:t>захоронение отходов 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- изоляция отходов, не подлежащих дальнейшей утилизации, в специальных хранилищах в целях предотвращения попадания вредных веществ в окружающую среду;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2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53361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утилизация отходов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использование отходов для производства товаров (продукции), выполнения работ, оказания услуг, включая повторное применение отходов, в том числе повторное применение отходов по прямому назначению (</a:t>
            </a:r>
            <a:r>
              <a:rPr lang="ru-RU" sz="2200" u="sng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рециклинг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 их возврат в производственный цикл после соответствующей подготовки (</a:t>
            </a:r>
            <a:r>
              <a:rPr lang="ru-RU" sz="2200" u="sng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регенерация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 а также извлечение полезных компонентов для их повторного применения (</a:t>
            </a:r>
            <a:r>
              <a:rPr lang="ru-RU" sz="2200" u="sng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рекуперация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обезвреживание отходов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уменьшение массы отходов, изменение их состава, физических и химических свойств (включая сжигание и (или) обеззараживание на специализированных установках) в целях снижения негативного воздействия отходов на здоровье человека и окружающую среду;</a:t>
            </a:r>
          </a:p>
          <a:p>
            <a:pPr algn="just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- обработка отходов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предварительная подготовка отходов к дальнейшей утилизации, включая их сортировку, разборку, очистку;</a:t>
            </a:r>
          </a:p>
          <a:p>
            <a:pPr algn="just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объекты размещения отходов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специально оборудованные сооружения, предназначенные для размещения отходов (полигон,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шламохранилище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 том числе шламовый амбар, хвостохранилище, отвал горных пород и другое) и включающие в себя объекты хранения отходов и объекты захоронения отходов.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7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" y="44624"/>
            <a:ext cx="82296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Захоронение отходов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404664"/>
            <a:ext cx="8501122" cy="2599379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Захоронение на полигонах все еще считается наиболее экономичным методом удаления вредных промышленных отходов. </a:t>
            </a:r>
          </a:p>
          <a:p>
            <a:pPr marL="0" indent="358775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Влияние полигонов на окружающую среду должно быть сведено к минимуму путем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расположения, устройства, функционирования,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также обращения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фильтратами и постоянного замера параметров таких объектов.</a:t>
            </a:r>
          </a:p>
          <a:p>
            <a:pPr marL="0" indent="358775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Безопасный полигон вредных отходов должен включать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устройство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противофильтрационного экрана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комбинации природных и искусственных материалов с гидроизолирующим слоем из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геомембраны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систему сбора фильтрата, несколько слоев песка и гравия, систему регулирования стоков, покрытие и оборудование для постоянного замера параметров грунтовых вод. Каждый заполненный полигон должен иметь специальное верхнее покрытие, засыпанное слоем земли.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Рисунок 3" descr="БЕЗОПАСНАЯ СВАЛКА ВРЕДНЫХ ОТХОДОВ должна включать пластиковые подкладки, систему сбора фильтрата, несколько слоев песка и гравия, систему регулирования стоков, виниловое покрытие и оборудование для постоянного замера параметров грунтовых вод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284984"/>
            <a:ext cx="5249174" cy="34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61" y="3140968"/>
            <a:ext cx="3214710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0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46984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Термохимическая обработка твердых отходов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642918"/>
            <a:ext cx="8246150" cy="59293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/>
              <a:t>	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Сжигание органических отходов может резко уменьшить вероятность загрязнения грунтовых вод; кроме того, вырабатываемая при этом энергия может быть ценным побочным продуктом.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Главная экологическая проблема при термическом уничтожении опасных отходов – возможные выбросы веществ-загрязнителей воздуха. 	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уменьшения выброса загрязнителей используются устройства для улавливания и нейтрализации вредных продуктов сгорания, а также других вредных веществ. Сжигание некоторых отходов, особенно тех, которые содержат хлорорганические соединения, сопровождается выбросом в атмосферу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диоксинов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Однако высокоэффективное оборудование для термообработки и его правильная эксплуатация позволяют резко уменьшить образование соединений; сжигание при высоких температурах с интенсивным перемешиванием существенно уменьшает выбросы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диоксина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7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86868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Биотермическое компостирование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7776864" cy="50412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900" dirty="0"/>
              <a:t>	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способ утилизации твердых коммунальных отходов основан на естественных, но ускоренных реакциях трансформации мусора при доступе кислорода в виде горячего воздуха при температуре порядка 60°С. Процесс биотермического обезвреживания основывается на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способности некоторых видов микроорганизмов использовать компоненты ТКО для питания в процессе жизнедеятельности.</a:t>
            </a:r>
          </a:p>
          <a:p>
            <a:pPr marL="0" indent="0" algn="just">
              <a:buNone/>
            </a:pP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реализации этой технологической схемы исходный мусор должен быть очищен от крупногабаритных предметов, а также металлов, стекла, керамики, пластмассы, резины. Полученная фракция мусора загружается в биотермические барабаны, где выдерживается в течение 2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 целью получения товарного продукта. </a:t>
            </a:r>
          </a:p>
          <a:p>
            <a:pPr marL="0" indent="0" algn="just">
              <a:buNone/>
            </a:pP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этого компостируемый мусор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доизмельчается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затем складируется для дальнейшего использования в качестве компоста в сельском хозяйстве или биотоплива в топливной энергетике.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60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2A4C3257-CA4F-40B4-A5BC-6711CC35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672" y="2123658"/>
            <a:ext cx="4082945" cy="183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02344" y="-111139"/>
            <a:ext cx="83430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Очистка газов от пыли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Сухие методы газоочистки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Гравитационные аппараты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этих аппаратах пыль осаждается под действием </a:t>
            </a: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тяжести.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Простейшим гравитационным аппаратом является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пылеосадительная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камера (Эффективность по пылеулавливанию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около 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80%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2594" y="4671672"/>
            <a:ext cx="60841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Гравитационные аппараты имеют следующие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Простота конструкции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Низкая стоимость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Малые эксплуатационные расходы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Малая скорость движения газа через аппарат и, следовательно, малые энергетические расходы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Недостатки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гравитационных аппаратов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Большие габариты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Малая эффективность очистки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672" y="3120789"/>
            <a:ext cx="193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Пылеосадительная</a:t>
            </a:r>
            <a:r>
              <a:rPr lang="ru-RU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камера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8523" y="3574643"/>
            <a:ext cx="2583060" cy="11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http://www.koloksha.ru/assets/images/content/teltomat/teltomat-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3025" y="3714752"/>
            <a:ext cx="2427303" cy="175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29256" y="2571744"/>
            <a:ext cx="3357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Осадительная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камера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Говарда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которой смонтированы ряды горизонтальных плоскостей (полок)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4929190" y="3286124"/>
            <a:ext cx="714380" cy="2857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86446" y="3286124"/>
            <a:ext cx="500066" cy="4286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882" y="2661192"/>
            <a:ext cx="4200284" cy="27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42844" y="142852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Инерционные пылеуловители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 инерционных аппаратов основано на 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резком изменении направления движения газопылевого потока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этом, более тяжёлые пылевые частицы вследствие большей инерции будут сохранять первоначальные направления движения, а существенно более лёгкие молекулы газа будут резко изменять направление движения и выходить из аппарата.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ффективность очистки может быть повышена,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габариты аппаратов уменьшены.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62548" y="3502181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Инерционные пылеуловители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410" t="2898"/>
          <a:stretch>
            <a:fillRect/>
          </a:stretch>
        </p:blipFill>
        <p:spPr bwMode="auto">
          <a:xfrm>
            <a:off x="177508" y="4222201"/>
            <a:ext cx="4714908" cy="16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64397" y="5884152"/>
            <a:ext cx="3214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Существенно более сложным инерционным аппаратом является жалюзийный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пылеотделитель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1999</Words>
  <Application>Microsoft Office PowerPoint</Application>
  <PresentationFormat>Экран (4:3)</PresentationFormat>
  <Paragraphs>215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Отходы производства и потребления</vt:lpstr>
      <vt:lpstr>Презентация PowerPoint</vt:lpstr>
      <vt:lpstr>Презентация PowerPoint</vt:lpstr>
      <vt:lpstr>Презентация PowerPoint</vt:lpstr>
      <vt:lpstr>Захоронение отходов</vt:lpstr>
      <vt:lpstr>Термохимическая обработка твердых отходов </vt:lpstr>
      <vt:lpstr>Биотермическое компостирование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Механические методы очистки сточных вод</vt:lpstr>
      <vt:lpstr>Презентация PowerPoint</vt:lpstr>
      <vt:lpstr>Презентация PowerPoint</vt:lpstr>
      <vt:lpstr>   Физико-химические методы очистки сточных вод</vt:lpstr>
      <vt:lpstr>Презентация PowerPoint</vt:lpstr>
      <vt:lpstr>Презентация PowerPoint</vt:lpstr>
      <vt:lpstr>Биологические методы очистки сточных вод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воздушного бассейна</dc:title>
  <dc:creator>Olenka</dc:creator>
  <cp:lastModifiedBy>Толмачева</cp:lastModifiedBy>
  <cp:revision>59</cp:revision>
  <dcterms:created xsi:type="dcterms:W3CDTF">2020-04-28T08:08:10Z</dcterms:created>
  <dcterms:modified xsi:type="dcterms:W3CDTF">2022-04-01T01:14:16Z</dcterms:modified>
</cp:coreProperties>
</file>