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1" r:id="rId2"/>
    <p:sldId id="282" r:id="rId3"/>
    <p:sldId id="291" r:id="rId4"/>
    <p:sldId id="283" r:id="rId5"/>
    <p:sldId id="284" r:id="rId6"/>
    <p:sldId id="285" r:id="rId7"/>
    <p:sldId id="289" r:id="rId8"/>
    <p:sldId id="340" r:id="rId9"/>
    <p:sldId id="290" r:id="rId10"/>
    <p:sldId id="342" r:id="rId11"/>
    <p:sldId id="341" r:id="rId12"/>
    <p:sldId id="294" r:id="rId13"/>
    <p:sldId id="295" r:id="rId14"/>
    <p:sldId id="307" r:id="rId15"/>
    <p:sldId id="296" r:id="rId16"/>
    <p:sldId id="297" r:id="rId17"/>
    <p:sldId id="298" r:id="rId18"/>
    <p:sldId id="299" r:id="rId19"/>
    <p:sldId id="293" r:id="rId20"/>
    <p:sldId id="308" r:id="rId21"/>
    <p:sldId id="309" r:id="rId22"/>
    <p:sldId id="310" r:id="rId23"/>
    <p:sldId id="311" r:id="rId24"/>
    <p:sldId id="312" r:id="rId25"/>
    <p:sldId id="313" r:id="rId26"/>
    <p:sldId id="338" r:id="rId27"/>
    <p:sldId id="259" r:id="rId28"/>
    <p:sldId id="336" r:id="rId29"/>
    <p:sldId id="33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3B76-16A2-43F7-9C23-56BFC613AFD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CC7A-A792-494B-AC30-152E6A30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3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CC7A-A792-494B-AC30-152E6A30FF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9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AF5B2-905D-4B30-86C3-B102D8DCD63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7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A3148-C607-41D8-A6A2-5714575FAD8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2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170-57E9-4133-A63B-8BC28F2D2321}" type="datetime1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4EE7-2CD9-486B-9C99-774FBDDF1325}" type="datetime1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0A6-753C-4B3E-9CE7-1E044BF28751}" type="datetime1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72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0479-E7CC-418C-A133-0A3B3BC3941B}" type="datetime1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13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6551-9DA0-4FBA-B1E4-4B2797410EEC}" type="datetime1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6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F71-6B51-4A14-861A-025B8B7E443F}" type="datetime1">
              <a:rPr lang="ru-RU" smtClean="0"/>
              <a:t>02.04.2022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5552-49C8-4046-9C45-768C8AF2EE88}" type="datetime1">
              <a:rPr lang="ru-RU" smtClean="0"/>
              <a:t>02.04.2022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1222-8647-402A-B402-C203C0AEF804}" type="datetime1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11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5A91-75FD-4538-BA9A-CB57CD4FD761}" type="datetime1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2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DA65-FF98-4F9E-B0BA-8A95FB28ACA1}" type="datetime1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7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6107-4A87-4510-B2F1-5E871858278E}" type="datetime1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06F5-EDDF-488F-B4DE-431703D8D388}" type="datetime1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0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7030-03E9-4241-A59F-224F99FF158E}" type="datetime1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0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0B8-0D19-4E61-8FA0-0AB7C3E3F32F}" type="datetime1">
              <a:rPr lang="ru-RU" smtClean="0"/>
              <a:t>02.04.2022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1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843-9A43-4909-A2FB-D21A0C23CD8A}" type="datetime1">
              <a:rPr lang="ru-RU" smtClean="0"/>
              <a:t>02.04.2022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8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3D3-D895-4961-AB24-ECF4DFBB2663}" type="datetime1">
              <a:rPr lang="ru-RU" smtClean="0"/>
              <a:t>02.04.2022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5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B4A-E45A-4094-9083-6F76C032211D}" type="datetime1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1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16A3-BB27-4E37-91CF-7C3C729A7C8D}" type="datetime1">
              <a:rPr lang="ru-RU" smtClean="0"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8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2E9F2A-3972-4F19-A011-17C71DAAAD6D}" type="datetime1">
              <a:rPr lang="ru-RU" smtClean="0"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0"/>
            <a:ext cx="2127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Литосфера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8477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- (от греч. </a:t>
            </a:r>
            <a:r>
              <a:rPr lang="ru-RU" b="1" dirty="0" err="1"/>
              <a:t>lithos</a:t>
            </a:r>
            <a:r>
              <a:rPr lang="ru-RU" dirty="0"/>
              <a:t> – камень) – верхняя твердая </a:t>
            </a:r>
            <a:r>
              <a:rPr lang="ru-RU" dirty="0" smtClean="0"/>
              <a:t>оболочка Земли</a:t>
            </a:r>
            <a:r>
              <a:rPr lang="ru-RU" dirty="0"/>
              <a:t>, ограниченная сверху атмосферой и гидросферой, а снизу – </a:t>
            </a:r>
            <a:r>
              <a:rPr lang="ru-RU" dirty="0" smtClean="0"/>
              <a:t>астеносферой </a:t>
            </a:r>
            <a:r>
              <a:rPr lang="ru-RU" dirty="0"/>
              <a:t>(слоем пониженной твердости, прочности и вязкости, </a:t>
            </a:r>
            <a:r>
              <a:rPr lang="ru-RU" dirty="0" smtClean="0"/>
              <a:t>расположенным </a:t>
            </a:r>
            <a:r>
              <a:rPr lang="ru-RU" dirty="0"/>
              <a:t>в верхней мантии Земли). Мощность литосферы </a:t>
            </a:r>
            <a:r>
              <a:rPr lang="ru-RU" dirty="0" smtClean="0"/>
              <a:t>колеблется в </a:t>
            </a:r>
            <a:r>
              <a:rPr lang="ru-RU" dirty="0"/>
              <a:t>пределах 50–200 км. Процесс преобразования литосферы живыми </a:t>
            </a:r>
            <a:r>
              <a:rPr lang="ru-RU" dirty="0" smtClean="0"/>
              <a:t>организмами</a:t>
            </a:r>
            <a:r>
              <a:rPr lang="ru-RU" dirty="0"/>
              <a:t>, начавшийся около 450 млн лет назад, привел к </a:t>
            </a:r>
            <a:r>
              <a:rPr lang="ru-RU" dirty="0" smtClean="0"/>
              <a:t>образованию почвы</a:t>
            </a:r>
            <a:r>
              <a:rPr lang="ru-RU" dirty="0"/>
              <a:t>, ее мощность достигает 2–3 м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Ядро </a:t>
            </a:r>
            <a:r>
              <a:rPr lang="ru-RU" b="1" dirty="0"/>
              <a:t>земли </a:t>
            </a:r>
            <a:r>
              <a:rPr lang="ru-RU" dirty="0"/>
              <a:t>– наиболее плотная центральная часть (геосфера) земли. его плотность составляет от 9400 </a:t>
            </a:r>
            <a:r>
              <a:rPr lang="ru-RU" dirty="0" smtClean="0"/>
              <a:t>кг/м3 в </a:t>
            </a:r>
            <a:r>
              <a:rPr lang="ru-RU" dirty="0"/>
              <a:t>периферической </a:t>
            </a:r>
            <a:r>
              <a:rPr lang="ru-RU" dirty="0" smtClean="0"/>
              <a:t>области до </a:t>
            </a:r>
            <a:r>
              <a:rPr lang="ru-RU" dirty="0"/>
              <a:t>17 200 кг/м3 (в два с лишним раза выше, чем у железа</a:t>
            </a:r>
            <a:r>
              <a:rPr lang="ru-RU" dirty="0" smtClean="0"/>
              <a:t>); </a:t>
            </a:r>
            <a:r>
              <a:rPr lang="ru-RU" dirty="0"/>
              <a:t>давление достигает </a:t>
            </a:r>
            <a:r>
              <a:rPr lang="ru-RU" dirty="0" smtClean="0"/>
              <a:t>(</a:t>
            </a:r>
            <a:r>
              <a:rPr lang="ru-RU" dirty="0"/>
              <a:t>1,4–3,5 млн атм.), </a:t>
            </a:r>
            <a:r>
              <a:rPr lang="ru-RU" dirty="0" smtClean="0"/>
              <a:t>температура </a:t>
            </a:r>
            <a:r>
              <a:rPr lang="ru-RU" dirty="0"/>
              <a:t>2000–5000 </a:t>
            </a:r>
            <a:r>
              <a:rPr lang="ru-RU" dirty="0" smtClean="0"/>
              <a:t>°С.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Предполагают</a:t>
            </a:r>
            <a:r>
              <a:rPr lang="ru-RU" dirty="0"/>
              <a:t>, что по </a:t>
            </a:r>
            <a:r>
              <a:rPr lang="ru-RU" dirty="0" err="1" smtClean="0"/>
              <a:t>хими</a:t>
            </a:r>
            <a:r>
              <a:rPr lang="ru-RU" dirty="0" smtClean="0"/>
              <a:t>-</a:t>
            </a:r>
          </a:p>
          <a:p>
            <a:pPr algn="just"/>
            <a:r>
              <a:rPr lang="ru-RU" dirty="0" err="1" smtClean="0"/>
              <a:t>ческому</a:t>
            </a:r>
            <a:r>
              <a:rPr lang="ru-RU" dirty="0" smtClean="0"/>
              <a:t> </a:t>
            </a:r>
            <a:r>
              <a:rPr lang="ru-RU" dirty="0"/>
              <a:t>составу </a:t>
            </a:r>
            <a:r>
              <a:rPr lang="ru-RU" dirty="0" smtClean="0"/>
              <a:t>вещество</a:t>
            </a:r>
            <a:endParaRPr lang="ru-RU" dirty="0"/>
          </a:p>
          <a:p>
            <a:pPr algn="just"/>
            <a:r>
              <a:rPr lang="ru-RU" dirty="0"/>
              <a:t>ядра сходно с веществом </a:t>
            </a:r>
            <a:endParaRPr lang="ru-RU" dirty="0" smtClean="0"/>
          </a:p>
          <a:p>
            <a:pPr algn="just"/>
            <a:r>
              <a:rPr lang="ru-RU" dirty="0" smtClean="0"/>
              <a:t>мантии </a:t>
            </a:r>
            <a:r>
              <a:rPr lang="ru-RU" dirty="0"/>
              <a:t>земли, но находится </a:t>
            </a:r>
            <a:endParaRPr lang="ru-RU" dirty="0" smtClean="0"/>
          </a:p>
          <a:p>
            <a:pPr algn="just"/>
            <a:r>
              <a:rPr lang="ru-RU" dirty="0" smtClean="0"/>
              <a:t>в металлическом состоянии</a:t>
            </a:r>
            <a:endParaRPr lang="ru-RU" dirty="0"/>
          </a:p>
        </p:txBody>
      </p:sp>
      <p:sp>
        <p:nvSpPr>
          <p:cNvPr id="2" name="AutoShape 2" descr="http://planeta.moy.su/_bl/297/60036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planeta.moy.su/_bl/297/6003651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planeta.moy.su/_bl/297/6003651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planeta.moy.su/_bl/297/6003651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planeta.moy.su/_bl/297/6003651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://planeta.moy.su/_bl/297/60036512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data:image/jpeg;base64,/9j/4AAQSkZJRgABAQAAAQABAAD/2wCEAAkGBxMTEhUTExQVFhUVGB8YGBcYGBoYGBcYHxoWGhsXGBoYHSggGh0nGxgdIjEiJSkrLi8uGB8zODMtNygtLisBCgoKDg0OGxAQGy0mICUuKy0vMC0tLS0rLSsrLS0tLS8tKy0tLTctLS0tLS0tLS0wLS0tLS0tLS0tLSstLS0tLf/AABEIANoA6AMBIgACEQEDEQH/xAAcAAABBAMBAAAAAAAAAAAAAAAAAwQFBgECBwj/xABDEAACAQIDBQUFBgUCBAcBAAABAhEAAwQSIQUTMUFRBiJhcYEUIzKRoQdSscHR8EJicoLhM6JDssLxFRZTY5KTs1T/xAAbAQEAAwEBAQEAAAAAAAAAAAAAAwQFAgYBB//EADERAAIBAgQCCgEEAwEAAAAAAAABAgMRBBIhMQVBEyIyUWFxgZGx8KFCwdHhMzRSFP/aAAwDAQACEQMRAD8A7jRRRQBRRRQBRRRQBRWBWaA1cVQtn9tL4t2L+KSytm9hLmK91nLotvcEqQ2h0u/Srvj7bNbZVc22IgOApKn7wDAqSOhBFV3F9i7D2LdjNcVLWFuYVYIJ3dwWgzGR8Q3QjlqaAV2l22w1lsQpF1/ZMpvm3bLBAyuwJOkgBDJHA6cZha72tsJG8W8hgM4a202ULMiveicisUMHoCdACQ3v9kbLW8TbDOFxNhbDQQSqqbxzgkSXY3mJJmT60vtfs0mIuM5uXEF1Bbv21yZb9tS5VHzKWUDO2qFSQxB8AHKdobJvtZAuShIa5u23QZVDspuRlkKZ6cpnSobA9urVzENbK3EtFbBS41q4vevNdVc5YQqsVQL1LxyMSdvYCi7cfe3N1dzF8P3N0XdQrOSFzmQOBaJJMTwg8D2IZcQ5uYi7csZcPlVt3Lmw950S5ltghUJtkZSCxBzTQEre7b4NTfGdj7Oju8LxW2YuZOuViAeHHSRrThO1NkrcIW/mtFQ1rcvvYckIwSJytB73AZWmIMQu1exC7jGrYbvYi3dVEYIERrpLOc6pnYFzPeLZZIEU8xXZBbiXRcv3XuXWQm8wtFstpmNtMm73bKMzaMpnMSdQKAndkbUt4m0t20SUaRqIIKsyMpHIhlI9Ke1FdntkrhbQsIWKqztLQDL3GuH4QB8TngBpUrQBRRRQBRRRQBRRRQBRRRQBRRRQBRRRQBRRRQBRRRQGCab4PH2roY23VwrFGKmYZTDKY5g8RSO3LtxLFxrS5rgXuD+c6KT4AmT4A1R8PsXG4W1es20Qi5as5TYLKTuWt27q5nOl25h4CmRrb486A6NmrGeqHitgC7awxVMag9oClXxN4XFsFnJzlLsxzBYllBA04Bu+y8cuMxBDXha3dxbYAdka3uAtpQ5xGji50tZpBloINAdEzUZq52MDtNVOa41xvZLYGRDZIIu2zdty91gbxtZgHJXUjhxrd8DiN0Bu8V7J7TmFne3PavZ9xEZ95vI9p72XPOXThoAL5isWltc9xgqyBJMCWYKo8yxAHiRSu8Fcu7aYW+LaG4mKa2Fwa24vCUue1JvheKuFe4Rugrd4AgkEamt9sbO2gcPZW17QlsXLxyy1zEqpYezZz7QhMd7VrhAzJmBgwB07NRnFc2yYh8biAntLXreJwwW4LhXDom5wjYhXtbzLqhfQqdXGUzJD/YWHxY2k1x0vLZYXlfMzOhIdDYYE3CsG2GPcS2FnKxY0BZNt3WtBb4JK2296swN0dGfUx3NHnjCMBq2sqhouARB1HOeEVGbG92DhxwsgBNSSbRkW5nWRlKTJnJPOABLUViaJoDNFYmiaAzRRRQBRRRQBRRRQBRRRQBRRRQBRRRQBRRRQBRRRQBRRRQBSd5SQYMHkYmPGKUrBoCIuYqO7iEXLod4BNskGQWBk2zKyJkAx3pipO3cBAggg6gjWRpqOvGhxVQ2rtZLTMMIRvJm4DPs4ObvFzyb4p3esnv8AI1xOpGCvJ2OoxlJ2ii2W1VSSAAW1JA1YwACeugAk9BUTiu09gZhbzXmA4WgWH/2aIPLNPhXKu0Hbg3Pd3xvGJIKKSuG4yI4m5xA73TQVB4zbl+7qzwNJCQq6dY6cePHkKqVMTP8AQvVmjQ4c59pnVNqdtMky9iyP4cxa65Piq5ckf3VVdqds0a6tz2nEMUBGVEW2uVgsrmgMNVVtST3fGqRatk/ApPkPqf8AtTm3si8wJgAfeYgfhFVXOb7U/wBjShw6kuVyx3e2qmJt4liQNWxNwAeEqx8DqKgV7R4rV7eKvmDDIbjSvivUUf8AgrxnzIQfHxiPE/pUFctsrZlMQdDrHiPAVNhqmSWaEtfHX5I8TgYOnbLv7r1LNb7Z49dVxV3+7K30dSKmNm/afjR3WW3fIHJCHPOYTw6Cqdu82Upqtw5SBrD8tAeZp/iWuboYi24Asuqq2YC6hgRIgSp6QYjWvRzxNGrQU4wjfZ+HseRq4epQrOEpO3LxR0XZP2t4Zzlv23snmR7xR8gG/wBtXjZW2bGIXPYuLcXqp4eY4j1FcA2ndt3WzXUkP8N1YViRGZikmDPESPCoobzD3BctXSrDgytBHqCDFUZxa1lG3lqiSNXknf5PUitW1cN7O/azftEJiFF9BoWUhbq+PAK/SO6eczXYNk7Zs4m2Lthw6HmOXgwOqnwMGuCdSTJKisA1mh0FFFFAFFFFAMdtbUTDWTeuBioZFhBmYs7rbUAc5ZxSOy9u272cAXLb2gpdLqlGVWzZWIOmU5W1B/hPSmvbjZT4nBvZtgMzPaYKztbDBL1q4y51BZCVQgECQYqtJ2RxD2cUgVcPvltjJ7VexRdkuByWu3kzIGQbuAGHemORAvT7QtABjcQBhIJYAECBIM6iWGo6it2xaCZdRliZIEZjCz0k6DrXN/8Ay7etXcEowtm8VTFubd24WtI1x8MY3u5PeIzH4BPfjrUra7LYhHwJDK64K1bRpZh7SfhYuOA3QGdJzSzEd3jQFyXFoYh1OYlVgjVhOZR1IymRyg9KSTatghmF22QnxEOpCzoMxmF161SbXYy8u5fMXKX8Vca0bxFrJeXGBAkKSrHfJJ5S3GmmF7AX0D295bYOMLFzJbXdGy19mItC3kuwHVRnBJkknugUB0jD4hHAZGDKeDKQQdY0I040rUD2L2S+Fwq2HIZle8ZECQ9+7cUwoABysJAAAOgqemgMTSGKxK21LuQqqJLEwAPEms4q+qKXYwqiSegrlfa3tXn7zAwJNuwyxw/4lwnnziO7oBrMQVq6prx5Inw+HnWlZbD7tl2qJTRmtWmmAv8ArXRpBiJRZ5SDrrGq1zzaO0Xv90hVtQItroqqOUgCdR/g01vXHdmZu8zQD+QAGgHQVKYTZYUhrkEnUJ+pHD/Bis2c9c09X8eR6XC4WNNWiiNwuAa5AUQp4kxHEdalrOx1VUbRnYnunSAP4uPDj8udP8PYZ+7bGg4sfhnhJ9J0HWpG3s5V1eXfQEn4eXBRx/KOVU6uKy6XLLyxem5HYe6fhQMyxAyCBPUngfWt7eCukyQg0MSS0aDWF0NTMgjhwPy100pnfYT6ajlqRPGqvTuWyO1JvQYf+GtrNwcifd668BOaqkmjFW5THRuHDyq773mCOOh1E8fSqXetmW4SGJHPWfz4Vdwkm7pnFVOyE8GGR2tzBJBDcIYHMp15wKd7QxBuXN+CrNcEspHwtwI9CNPKmu0DmVLoBJ5jmI4T14xRcvccsSYdYkaMNfqv+6tOk+tmv7bmBxaj1br6jdrlubRUFwujhoXnOUQTAImfOazjUtFmFv3TakDe5k0BOWTzjSdaaPgnhrkd1fi854a8/nTIKSwEwPH8KuxqTm0m72/c89kir2C640DjXqPx086kdhbRv4W5vbN0o3Po4+66kww158JMQdadYAWS1zfgww7uQsAjCI4HUaHj1pjj7GXKwYwwOUxxglToeGoq9K2HlatFvxt823ItZq9NndexPbizjRkPu74Em0TMgTLIx+IRxHEc+tXAGvKWFxxVg4JR1Mq4MZW6g13T7Pe24xi7q7C4hRJj4bi/fQcvFeXLThxWpRtnpO6/KJ6VV9me5eqK1BraqxZCiiigMNVJwnbrO1pNxBuYp8OfeTlRHa3v/g1BcRl089KuxFQ9nsthFYMtqGDZwczzmFy7dnVv/UvO0cO9HAAACuv9oOUXWfDwLe6YZbhuZkuX0sGSlsgupacts3AYjNNZxXbi4Vu3MPhhct2b9uwTduXMM5N0YcI27ewWAz3yDMaJmE5hE3Z7G4JBC2SBI03lyAFuJdRVGeFVXtqQogDUAAEgvb2wrD73Mk764l253m71y3ut22h0jdJoIBy6zJkCu4rtqbZe3csDepfs2WRbuZYurhS1wsUHdRsSq8O8Y4TopsjtlvsccHulWBdM76bq7p0T3lnIMgfPmQ5jKwedTV3s3hWe9cNoF772nutmYF2slDaOh0ClF0EAxrMmd8JsHD22R0SGt7zKxZyfesr3JLE5izIurSRGkUBIzWC1I4zD5ho7oZ+JIn5MCp9QaqvavGXbSrZTEd66DJZBmS0IzvKFIbUARHEkA5TXFSahFyex1CDk7Ih+2/aFSp4m2pi2oMC9cB1b+lCDHUydYU1zG7de4xZoLtH05ATAHCs7Ux1y65bImUSEVe6AvDRSOcdakNh4aTnuIV/qIIiddQT/ANqyZ31qT3+6HpsJRjTjlW452Xgt0M7ATrJPBSZGnrOv+KlcLgzcEtItngOb+LRwFZwFk3G3j625kDgGMnj4A/UVLu/DWB+9Kyq9d3tzLrlbSJoGiFERwgDwPypHPpB8/wBitXbjrz0Hz6/sRTK7eGsacPXjzqvCFz7CFzdsTHIAnxGvgQP802uufPlyjzgnx+tFxtZiDH7566mmzP8AuP3zqzCKLUYdxuXaePGfCPCqzcHebzPDzqfzdeX49ag3Q52/q/OruH0uRYhaIzbQEOhPFcw85E/r603wN0xbaQSCUJnkdfQyI49etOBAKt0/PQ02yZd9bjgM2mnwmdfrwNXaepl42nmp/fQV2w2Vii6kHumNdZ5cv8VD7sxqYOmv0qYHeUseKxrxPQyeVI4oKq/BIIgSTIeeJjw9Ksxny5nkZR1GS32kZmB8KksSPcyWDAfAZGkzmBHLkfn1qIFkmCB5nWs7sgacP3x+dTyrVJ9Vu68dfXwOFCMdUZwN0qrENEyOEiCCCIPUGt9nYhrbK1q4VdDKtpmVuo0j0/WkxZgE8B+fWKRsp04g6+VWqEpZoxt/aI52s9T0l2F7TrjrG8gLdTu3UH8LciJ5ECR6jiDVmBrzT2R7RtgcSt4Asp7t1B/Gn6g6jy6E16Rw94MoZSCCJBGoIPAivuJoqnPTZ7E9CpnjruLUUUVXJwooooAooooAoorBoDS84AJJAA1JOkDrXFu2u2d5m7pVsSRx0IsL8A6rIJkaGSw6Cumdr8QRZFocb7BNPuatc+aKy+tcO2xjt9euvJZZyr/SsgR5xPrWdi5ZpqHdr/Bq8Mo3bmzGz8NnYSdBx048IHz/AAqx4axncIBAAhiNIEmfU8KZbMw2W2ZgZoJnpJEVP7Jt5EBOjP3j4fdHyrKxVa17Hor5IabjoJoBoI0A6RSBuTprPHWY5H1pR2kkHSR18OVN7zcZ0HKfIa1mxWpHBMTuNPTWZEz01+pprcQmNOX08qVvN0GnIdef7mltj7JOIeFJCj436eA8anTUVd7E7nGnHNLRDGxZe42S2pY9BH1J4VPYLsYzibtyB0XX0JIj5Crfs7A27KhEEfifEnnTg6anhVGpj5fo2MavxOpPSnovyQNnshhY1Qkjq7f9JA+lc821sMi5fayDlS43c1+BSBK+Ik6cxXXzPAadfPx/fKuf4wxir5B4Xe9PACEPCMxkAzHQVYwOJnd3d/v31I8NWqSk80myhHUGOYrXERv0M6OIPUkrB4x4ml9oYcWrj2xMKxidO7xWZ8CKa4kkGy5AEGPIA/nXoYO7ujRqaw9hPA3iBcYAgKUzDj94Eyerr9aWx6szMwPdYzHQaH8KROm8UHKRc0J7w4s8kaz/AJpZb05oJ0CkAjUd3KwjoDHzFT21ueSrR1aI+5aIjKYLcz+lOcZkWEtMWEd5yMmY8SAOIHLWi+NQRpPrTdeI+dTQqSj2eZUlFM3ugggDgRmOs6j8JNR1gnMQOf00p7iXgRyH58hTEJBA8fSrca16ice/18jmMerqLiu1fY3t03cO2Gcy2HjLPE22LQP7TI8itcWcQan+wO1vZsdYee6zbtx1V9NZ6Nlb+2tavDPBr1/or0Z5ZJnpMVmsCisc1DGasg1Vdq7Uv2scEtWbuIU4bMbdt7S5W3sZzvnUHTTSagdl9tr1uyQ9vPeZMTcS27DOWTF30FssCVypbTVhOiaTIkDpNFUHHdur1lrKtZRxdGaULQimxcugXCR3CCkk69zMeWquI7a3rbXrb2Mz2r+Hs7y2rGx74YYsSxMgjfHKP6etAXmsGqB/57v+0X7IsIxtW8Q4t+8Vs1lrYRTcZd22dXDdwnKGAOtS/YrtI+NW+WyRauKisiXEDq1q3czZbwDj44EjWJEgijBC/aJtHIzGdbNru6x3rpKz4xkXyzGuT4ezLKJ04H9/Kr39o2IBF7WRcxKpHMbtEUjyzLPrVL2Y6i4C5AgTqQPA8fI1jNuUpy8fg9Nw+KjSjcst2xmZLfJiVOnJe9/y/jUxcuDU68j+Pj+4qFwONzXO5bZt2pGgABOg/jI4qImn197pmFtoNYJm5PCDAygcTpJrJrwbkk7e5dlK8rC4br6/McDSbjQAcufH9/5ouTETrrw58dPwrW+fPWf2NedQqKZIlqJ28Ebji2mhPd1+vpEn0NdB2dg1s21RBAH18T1qu9i8LLXLkcIVfPi35D51bxVPF1Ly6PuMbiNdynk5ITzwY5n/AB+tZJrIWtQQdAdZiqLi3ovvqZ4Bo8KouJtg4m+NT7/SIJV8qMp4gwRKxwNdBs4EkDMdfAVTdv7ONq/cYd5bhWZ0Nswsd4a5TlHrWxh8FXowc5qye3eS4apHM0UTtbYi/PDMqzOhzAR+EH1qC2kAbenJvlouvpVp7Y2yBbY8QXBkyYOVlHyJ+lVbaB904ifhPGCdGGnStrCtuETaWtP0M3sICbp4d7V+QJt5h6kZwP1FbXLqsxJEOqLm5d4BUuEgciACBpqDxmlMPfUXWzgm3cS3nUHKxBWB5EHWfCl8Mju+ViHu20V7ZIIe9bgw6KNJC6snRW4wZ1pYacaSqcmvyeTq1I9NKHiR2NtlR5GD84/fnTNn1HXrUltcCRlMiFXUjTTiI0ZSIM1DO31NRU3dXK8lZhefhOsfuRQbZUKxEAcucdTS+GUFQTBPLwra8JrbocPbpqpfXdL+SpPEJSyWELw1rTLIoeBGpPKkw+vA1a6aLZGqbtoeoeyW1BicJYvc3tgnn3ho0+OYGiqx9iuKzbOyTJtXXWOgJzx/un1orJmss2jUh1opl3OETPvMoz5cuaO9lmcs8YnWKapsfDgyLVsEq6SFHwu5e4vkzEk9STTHt7sc4vBPhwubeXLOYSF92MRZa4ZJHBFY8Z001qons3jD7Zcu2Fu3MSMMbii4pFw2nvq4VWdVJFrdd14Q+Oorg6L5b2PYWItWwQcw7g0bd7rN57vuf06cKLexrCqUFpArFGIC6E28gtkjmV3aQeWQdKoWB7JY4Wsm8uWSmGv2hk9nfPmxF1rVnvqQq7tlHdCgRGkU+PYtN5vfZLef2HLni3m9qiOM/FGmbh40Bab2wcMbeT2e0yqrqqZQBDsHuLqIhmUEzxI1pomExjG4yLhcK1xpZofEM5UKqsw90JyKFiTEDU1U8T2Vxb22zIWuXcJaslRcQW7bJetkWjJ71sIpNyB3wXA4gC19hNjPhLFy06ovv3Zd2gtoUOWCqBmyD+UmRXxg5T2wtE5WuOz5rt8mcoAi4QNEUa+JkiYqP2BaAduGgnTmS3h5CpXtwsbkjhnv5vS4R8/0qN2Ge84YToI9NY/L1rEc24N+L+WerwKioxaLJsxYLHTgq/Kf1I9KelJH+Dp86YbGUTdgzqpnUE6Hj9afuPrzn961i17uo/T4LM+0IXh4GJ4+kHSfCkFnhEdNZ04/4pe6uo0/etJqs9YiNB1nUV1F2RItEW/smoGFU8yW/wCdhU3NQ3Zcn2a35t/ztxFSzNGnzrKrPrS+73PM19asvNmTS2ASSSeWgqO2htC3ZAFx8pPwjUu0awqKCzHTkDWmCxOKuytlBZWf9S93nPlZUiJ11ZhH3TWhwjDuWIjKSsvHvXmV6j6pZYqo9pbMtiBEzaVvVQSPqBVpwyFVAZi5A1YgAsepCgAegqC28veun/2j66N+tem4npRXmjnDPrnNu2Y9yh0DFp46ahhIB6x9Kp+ME27gOug0B14mrt2rZvZLYjRSgEcAYOknjpA/tNUnEnuXPIfjpVLA9heZ6Om7036mjGWBBmbKa9YzTp6xTn2gOLQYm3cs62rykzb7xaGA+IST0ME8aZ81PAm0JHSDwravd8PoQr4KMZrmzwvEqkqeMk4+Hwhzfwgvs2RCmKLRctggo5+LOh4AsIMc81Qg1Uj+IEgiNQeYM6+NSb3CcuveT4WHxRIIE84IkcY5UvtSLpbEKyh2C7y0ZDM4CqbinhBjNpqJNZuK4fOik4q6+/f6OqeIjUuRWD1U+cjyNaYpirgciNfOJ/DStGzo2bKYP9w+nGk7tw5sx4+XD050/wDXKNOENrbnKopybfM3Y0lOta2TpMz1rFzlyqepXWVTsfIU9Wjsn2C4glcZb0hWtv6sHU//AJiim32AJD46Olj8cVRWfUfSSzF2kssbHY6KKKHYUUUUAVgms1qwr4wcV+0WwBHW3fuqRrMOxdZ9GBHnVf2MSbhC6yNJ6yNKvX2l4aBiW1P+lejlytkjppbFc9wLhbq8pME+ek/SaxJRtnj4v86nquHSvSiWzZb+8cRlkAkDhIkED5in95h8tddZ/f51FYNwLymZmVPgdY89fyqRv3VUMXIUAd4kjT10rJqwfSaIuVElIwW4CYn8PCkA3TzP+aR9uZhNpCwjR2lUnhoT3m9BHjSZwhYRdfN0UDLbHIyASW0+8T6VJGlbtu3yfFK/ZVyz9mNuKEe2qtduK57iCYnUyxIRNSfiIqY9mxN0zcuCwv3LUPcPndYQNPuqD/NVW2Hjls3U4Lb+A6QBqoERyn8avwGmlZuKqKnLqR35vV+233cwcZRcKrb56jXAbMtWZNtMpb4mJLO3TO7Szepp0L5QzEjn89I+ZPpWS0c60bXQn9/lVaFaaqKd3m3+9xVtyJe3dBGlVntZdIDqsFroVFXTXUliZ4gLJ9PGlUtsOq8oB014nQctRHAmq1taWxlwXMxypbyGdFzSGjTSTx6wK3pcUWJpZZKzWvgdUKHX3IDtWgFhhBE3EA10ICvoI+GCTVLxA7jx0XTlqTHHxq39tGItWlDGC7kTyyqgg+RYxVTxY91cnmFPLq01bwXYT72blL/G35/A2nVRJJFsfUjgfGszWbnFREAWlj1J/Sta/QeEf6sfN/J4Li/+1L7yMGtSayzUkzVelIzkjUtHhSVwzqa2ZvKknas+rle6RZhcbOsHQ8eX6VrGvMmlEcZgTqBJI9NKTsamTPj8/wBKxsRl5GjC9juH2EWIw+JeILXQvmFQEfVzRU19kGDNvZtpmEG6z3I/lLEL5yqg/wB1ZqCOxYjsXaionb+3Ewlo3riXGtrJY20z5FAJLNroNONZw+3bRUFybDEwEv5bbnxCk6g/lX0+krRSBxK5gmYZiJCzqRzIHGPGtLWPtsCVuIQBJIYEAESCYOgjWelAOqwaa2do23Usty2yr8TKylVjXUgwNK3bFIFDF1CtENIgzwgzBmgK122wAcIxGjZrLx914KnTo6gD+o9a4jiHNtmR/iUkEAayNNBxr0D2i2QcTba0brIhHBQASwIZWLHUAMAYEE9a4r2k2YLTrcVMgurDiSSt1DDhmJ7xmZMmYJrOxEFGpd8/lGzwus9YG9rEXbyZwoQKIzEZnnkcoMDUcSefCpjCYZIW4ZuXAPjcyy9co+FNfugcKgNk4iCUMQ3hPpA141NbPulW3ZAUNqupiY1AP71rLxGZJqOhvdFdXev3uHeWdTImP3++tZKaj5fTSt+H7j0/Gk3B109OkzOtZ6lc6Qi5M8iOEaeOvjpyq19mtrlgLNw+8HwnjnETy5geOtVW8y2wWcgAfqPxNR+JtG8CHlbQgZObjXvOeQ/kHr0EksNGtDraLv8A4IMTSjWWXmdEOMfEHJh2y2/4sRAP9tkMCHPLOZUcs3KYsrAAM9NdT8+vjVO2R2nKqqXxA4C4oHDoVA09B8qtuHxKuoKsCPDWszFQcGoqNorbnvpqzAq4apRdpL15CgI5nUn9x++dVHat2Mc86A2kmYOsuQNZjny1k9KtCk8SNRoDp3usSdPXpVS29cK45iGyzZUAkkCJckHxgceUV8wfacfD3O8Mus/IrXbq9N22g0yqWiZgsZj/AGiqvjj7lzwlgJ6CBH4092jjBevXLg0DaL/SFCjx5T61HbTPuQPvNr1I4V6nDQyRjFm0o5aRrilIfX/004/3EfSkZpTaLe+u6kwVUE68EGnpNNs9e64bJQwsE+792fnnEutip+fxoZuGkWeh7lJFq7q1SvCBl2pC41bM1JNVKpO5bhCxlW+v5An8YrfAYZrjKqiWc5VEwCzNAEnxNJeH4Vffsb2L7Rjt6fgwozkdXbMtsH1DN5oKza185ZWqsjvGysELNm3aWItoqCNBoAJjlwop2KK5JyJ7W7OfE4LE2LcZ7tp0XMYEspAk8hVa7f8AZS/i7we0iMpw7We9e3RVmYnNG5uZxHLTzq+VA9re0BwaI+RGzvkzXLm5tW+6zZrtzK2UHLlGmrMo50BCr2RujH28QcrIpttmFwruilndFEtZDKtJPxiN42hqubE2Hi7eAtPbwttXGD9nVFZle619rAa5fU2xk3QDMR3iZbVasTdu7ht4a6uFBS9bsXLhN7KbW/vLZRQN2d4ZaeK6A1IWe01w38jYeLPtLYbe73Md4BKnd5NFJEHXQkcRJAEBszs5iYxVpsLZtrvcNiLdveZ7F0W0S2bLNuhBmwHJyHW4uhjXfa3Ya9dsW1y2vjvs2HW4bdpBfIMI4tEnJB/hWc7cKsGwO03tFy2DayJiLbXsO+fMbltDbDF1yjdn3ikCTIPIgirLQDexZKoqzOVQJPEwIn6VRe3WwgxIgZcQZVuSX1Eg+TqCPNTzauhUw2tgEvW2tPMMOI4ggyrDxBAIPIrUGIpdLC3t5ktGo6c1JHnTVW7wKspg+BGkH986sOGxAuLILSRw00I4RPEz6067Y7EuZmuQN7agX1A0dTol9RrAIU6CYggmRNVfC4zdmYlTx5zzrJksy8VyPW4avGpG6Lhhb+cGSA6/EPz9fpwoxmLW3yl24IPiaOMdOOpMAVD3cdqDZZSw1JliEEfxjx+7Py41L7IsoVJU5rhjOxjMTpHCBl0MAaeHGqNSjGn1n7H2cv8AnbvELWEbW5cgvxQCctrTULI7zR/Fx6RwpbKdfSBz0jX5CnyXNI8f3P75U2HDXiOo+vLrUMqspbklNZUNjb8ZI49PD98a0tOyHMpKk81MaeXP1p21voQIgzPEf9hSRgcD5yPMaV9Ur6MmupKz1HNntNik/iDf1KPxEHhzqvdqttXb1zvEBWRRC/xAEnXnx5VIMhjXlpHTrzqA7QLFwRzWfqas4anT6S6SuV6lClHrKKuNEGgrXELJsrr3mk68pAJ+WlaKf0FZuN74TwtoW+QOh6a1pRWpFVn1BjibmZ3bq59Y7v5fWki2lJIYAHhWC016unLJTjHuSPz2p16kpd7bNyaTmh2pFnrmcz7CJktWiVmPrSlpKis2yVtJGyLAJPKvRn2adm/YsEiMIu3Cbl3wY8FP9KwPMGucfZP2TOIvDFXFizZPdnhcuCY9FOp8Y6GO6LUOKyqSS3RJQTtdm1FFFViwFM8Zs9Lj23ZZa0cySTAYgicoMEwdCQY5U8ooClYn7NMG63FBvpmW2lvLfugWVtKq2wih8rZWXOM4bvMTUps/snZt33xDDPda891W7wCFwF+DNlLBZGeJgkaCrDRQEZs3YOHsXGuWreVnme8xABMkIrEhAW1IUAE6nWpOiigCsEVmkr1yATrproCT8hqfSgIbb2yd6A6lVu25ys3DLoWRv5THoQDyiuH7X2Ywz3bKOtlWAeYzW3IBKqATK6ghuEEZZENXc1wrYjW+uW0RphzBnX4rxBhtI92NBrJbTKj2h2HvveWyFvAZdRK3EmTauAcR0PFSdJBZTVrUX24dr5LeGxTpOz2OG7Oxhs6LOXoD69Z1qbGIzgOhAKzEDryk/nRt3syQzmxbKsIz4ZtXtzzSDDpz0PlzFV7DYkr3lP1+hisyUVU15+J6ihXhOOhcMPtMGFfID14q3IgmO6ac3F11kGdI4Dz61Xbe1lc94KCfiESCeR8KeWnKGFccPhhivPhHCqU8NrdEqjzRJpxn04c/CKUFvnH6c+PlUdbxxA76FYgSCG5HiOMU7tY62f4xP/x/Gq8qclyPsk1qYvCRPHp58Pzqu9rLZ3lszMgxw5EfrVpknyjlqRyqt9sVg2if5v8Ap0qfCaVUjiesSIwq5nUHgO83PQcPmdKjcRd7l5zEuwUc9Dxg/wBIp/dulLbGDLR5wNAIj19ah8eIFtBIAGcjxOg+lbuGhmqL7sZnEZqnRfl86CJJrXNwFa5qxFbtzyFjJOvlWuU1uFrcDXSvuW4vY1RZqw9kOzV3HX9yndUQbtziLamYPHUmCAPXgDR2T7L3sddCWwQg/wBS6RKII8xmb+UdRMDWvQXZjs9ZwVkWbIgSSxPxOx4sx6/hArmdXolbmIQzu/Id7I2bbw9pLNpQqIIUceckk8yTJJ5k0/rAFZqje+5bQUUUUPoUUUUAw26gNi5mutYAXMbqEBrYXvZgSCOWoI1EiqJ2e2zi8RimtYg3bC75NQVGZxhLFwWFiTbVznvEEAwQvHMo6LisMlxSjqGU8VIkHzFIts2ySxNtZd1uMY1Z0ChXPiAqgHwFAUnZnb5rqWnFtAr4O7iHeTlF20tljaXqBvQCeunFTSp7Y3rVu42JtIGtYi1ZcWhcfu3LNu8cq6sWGeOEaGrBtHslg71lbDWEFtAAqqAAq7y3cKARAVmtLI5xWNm9kMFh7jvZsImc2yVVQEDW95kdVA0b3ja+VAQt7tZiLaF3tWTubKYi+FuMQUuvdCJYIU52C2ySTozEARMh3gu0118c+H9nItK7Whd1+NLYuEmREGSABJ0B/i0mW7PYU7qcPaO4/wBLuL7rwTTujypVdkWBeOIFq2L7DKbuUbwrpoWiSNB8hQD0UNWaxFARW19i274GaQw+F1MOvkeY6g6HpwrnHansnEteItv/AP1Kvun6b1J92eUnTX4j8NdcitCoNV6uHjU12ff93J6OInSfVPOW1dl3cOwF1QBxVhBUjzHn4caa2MW68CYgaco8AeFdz2h2QtGWsMbBPFQM1o6RrbJ7o65Cs86pW2uw/N7D2yBrdw53lvzNn4/kuk8apzpzho1dd6NmhxKElroyp2dqgwGT1E/QTApzZx1sjLKR/Msk68OVJP2ZuNO5uWrxX4lnd3Fj7yvwPnFR+I2TiE+KxcXyUt5g5ZB1qtlpvRM044qMlvcl03RmFA4QQwWPMDSorbafCx4AniSY0HCfyqOuPHdPxD+GI+rCmeK72XLDEngNeh1j51NTopSvc5r4iOR2Fyd4y8lAmTpAE5jHl18KjsRdNx2eIzmfTgB8hT+8cqm2IJP+pA5SSEB4+Z8Ipnuq28Fh3/ka8jyvFcWpPolut/MQy61siU7weFa64S2GuNyVAWPyFXjYn2V4y9reK4df5ouOR4Kpgep9KvuMYdp2MhSlLZFBCdf30roPY/7Mb2Ii5is1m1xyf8V+PL/hjzBJ6DjXTOzXYXB4MhkTPdH/ABbneb0nRePICrQFqvUxK/R7k0KD3kMtl7Mt2La2rKBEXgo/HXUnxNPVFZis1U3dy0lYKKKKAKKKKAKKKKAKpP2idnbuMNpbaIwS3eJN0K9rMyqFAtllJuyO68gIC8zIFXatG/L9aA5O2Bue02r7YC6TYuYWxvvdHItuVcoufeQXvalQRCTMDR72R2RcZxdtW9yVvYwPicytvlN7FIlvJObuXCH1EdzT4jHRlP7+VbngfL8qAqXYXY12w7s1j2dd0iOu8W5v7wLZsTKk8QR3mh2nUDKKuVJp+VKUAUUUUAUUUUBiKwRW1FAMMfsq1eEXrSXB/MoaOehPDUDhUbd7IWJlGvWz/JdePIK5ZR6AVYaK4lTjLtK50pyWzKtc7IEnTFXsv3WWyw4R9yaYbW+z1b6hXxV1QDPcW0pP+3wq8ViuFh6UXdRR309S1szOd4f7IMEBD3L7/wByr/yrr51L4H7N9nW9fZw563Ga5/tYlfkKt1FWnVm+ZXVOC5DfDYRLYyoqqOigAfIUsFraiozuxgVmiigCiiigCiiigCiiigP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data:image/jpeg;base64,/9j/4AAQSkZJRgABAQAAAQABAAD/2wCEAAkGBxMTEhUTExQVFhUVGB8YGBcYGBoYGBcYHxoWGhsXGBoYHSggGh0nGxgdIjEiJSkrLi8uGB8zODMtNygtLisBCgoKDg0OGxAQGy0mICUuKy0vMC0tLS0rLSsrLS0tLS8tKy0tLTctLS0tLS0tLS0wLS0tLS0tLS0tLSstLS0tLf/AABEIANoA6AMBIgACEQEDEQH/xAAcAAABBAMBAAAAAAAAAAAAAAAAAwQFBgECBwj/xABDEAACAQIDBQUFBgUCBAcBAAABAhEAAwQSIQUTMUFRBiJhcYEUIzKRoQdSscHR8EJicoLhM6JDssLxFRZTY5KTs1T/xAAbAQEAAwEBAQEAAAAAAAAAAAAAAwQFAgYBB//EADERAAIBAgQCCgEEAwEAAAAAAAABAgMRBBIhMQVBEyIyUWFxgZGx8KFCwdHhMzRSFP/aAAwDAQACEQMRAD8A7jRRRQBRRRQBRRRQBRWBWaA1cVQtn9tL4t2L+KSytm9hLmK91nLotvcEqQ2h0u/Srvj7bNbZVc22IgOApKn7wDAqSOhBFV3F9i7D2LdjNcVLWFuYVYIJ3dwWgzGR8Q3QjlqaAV2l22w1lsQpF1/ZMpvm3bLBAyuwJOkgBDJHA6cZha72tsJG8W8hgM4a202ULMiveicisUMHoCdACQ3v9kbLW8TbDOFxNhbDQQSqqbxzgkSXY3mJJmT60vtfs0mIuM5uXEF1Bbv21yZb9tS5VHzKWUDO2qFSQxB8AHKdobJvtZAuShIa5u23QZVDspuRlkKZ6cpnSobA9urVzENbK3EtFbBS41q4vevNdVc5YQqsVQL1LxyMSdvYCi7cfe3N1dzF8P3N0XdQrOSFzmQOBaJJMTwg8D2IZcQ5uYi7csZcPlVt3Lmw950S5ltghUJtkZSCxBzTQEre7b4NTfGdj7Oju8LxW2YuZOuViAeHHSRrThO1NkrcIW/mtFQ1rcvvYckIwSJytB73AZWmIMQu1exC7jGrYbvYi3dVEYIERrpLOc6pnYFzPeLZZIEU8xXZBbiXRcv3XuXWQm8wtFstpmNtMm73bKMzaMpnMSdQKAndkbUt4m0t20SUaRqIIKsyMpHIhlI9Ke1FdntkrhbQsIWKqztLQDL3GuH4QB8TngBpUrQBRRRQBRRRQBRRRQBRRRQBRRRQBRRRQBRRRQBRRRQGCab4PH2roY23VwrFGKmYZTDKY5g8RSO3LtxLFxrS5rgXuD+c6KT4AmT4A1R8PsXG4W1es20Qi5as5TYLKTuWt27q5nOl25h4CmRrb486A6NmrGeqHitgC7awxVMag9oClXxN4XFsFnJzlLsxzBYllBA04Bu+y8cuMxBDXha3dxbYAdka3uAtpQ5xGji50tZpBloINAdEzUZq52MDtNVOa41xvZLYGRDZIIu2zdty91gbxtZgHJXUjhxrd8DiN0Bu8V7J7TmFne3PavZ9xEZ95vI9p72XPOXThoAL5isWltc9xgqyBJMCWYKo8yxAHiRSu8Fcu7aYW+LaG4mKa2Fwa24vCUue1JvheKuFe4Rugrd4AgkEamt9sbO2gcPZW17QlsXLxyy1zEqpYezZz7QhMd7VrhAzJmBgwB07NRnFc2yYh8biAntLXreJwwW4LhXDom5wjYhXtbzLqhfQqdXGUzJD/YWHxY2k1x0vLZYXlfMzOhIdDYYE3CsG2GPcS2FnKxY0BZNt3WtBb4JK2296swN0dGfUx3NHnjCMBq2sqhouARB1HOeEVGbG92DhxwsgBNSSbRkW5nWRlKTJnJPOABLUViaJoDNFYmiaAzRRRQBRRRQBRRRQBRRRQBRRRQBRRRQBRRRQBRRRQBRRRQBSd5SQYMHkYmPGKUrBoCIuYqO7iEXLod4BNskGQWBk2zKyJkAx3pipO3cBAggg6gjWRpqOvGhxVQ2rtZLTMMIRvJm4DPs4ObvFzyb4p3esnv8AI1xOpGCvJ2OoxlJ2ii2W1VSSAAW1JA1YwACeugAk9BUTiu09gZhbzXmA4WgWH/2aIPLNPhXKu0Hbg3Pd3xvGJIKKSuG4yI4m5xA73TQVB4zbl+7qzwNJCQq6dY6cePHkKqVMTP8AQvVmjQ4c59pnVNqdtMky9iyP4cxa65Piq5ckf3VVdqds0a6tz2nEMUBGVEW2uVgsrmgMNVVtST3fGqRatk/ApPkPqf8AtTm3si8wJgAfeYgfhFVXOb7U/wBjShw6kuVyx3e2qmJt4liQNWxNwAeEqx8DqKgV7R4rV7eKvmDDIbjSvivUUf8AgrxnzIQfHxiPE/pUFctsrZlMQdDrHiPAVNhqmSWaEtfHX5I8TgYOnbLv7r1LNb7Z49dVxV3+7K30dSKmNm/afjR3WW3fIHJCHPOYTw6Cqdu82Upqtw5SBrD8tAeZp/iWuboYi24Asuqq2YC6hgRIgSp6QYjWvRzxNGrQU4wjfZ+HseRq4epQrOEpO3LxR0XZP2t4Zzlv23snmR7xR8gG/wBtXjZW2bGIXPYuLcXqp4eY4j1FcA2ndt3WzXUkP8N1YViRGZikmDPESPCoobzD3BctXSrDgytBHqCDFUZxa1lG3lqiSNXknf5PUitW1cN7O/azftEJiFF9BoWUhbq+PAK/SO6eczXYNk7Zs4m2Lthw6HmOXgwOqnwMGuCdSTJKisA1mh0FFFFAFFFFAMdtbUTDWTeuBioZFhBmYs7rbUAc5ZxSOy9u272cAXLb2gpdLqlGVWzZWIOmU5W1B/hPSmvbjZT4nBvZtgMzPaYKztbDBL1q4y51BZCVQgECQYqtJ2RxD2cUgVcPvltjJ7VexRdkuByWu3kzIGQbuAGHemORAvT7QtABjcQBhIJYAECBIM6iWGo6it2xaCZdRliZIEZjCz0k6DrXN/8Ay7etXcEowtm8VTFubd24WtI1x8MY3u5PeIzH4BPfjrUra7LYhHwJDK64K1bRpZh7SfhYuOA3QGdJzSzEd3jQFyXFoYh1OYlVgjVhOZR1IymRyg9KSTatghmF22QnxEOpCzoMxmF161SbXYy8u5fMXKX8Vca0bxFrJeXGBAkKSrHfJJ5S3GmmF7AX0D295bYOMLFzJbXdGy19mItC3kuwHVRnBJkknugUB0jD4hHAZGDKeDKQQdY0I040rUD2L2S+Fwq2HIZle8ZECQ9+7cUwoABysJAAAOgqemgMTSGKxK21LuQqqJLEwAPEms4q+qKXYwqiSegrlfa3tXn7zAwJNuwyxw/4lwnnziO7oBrMQVq6prx5Inw+HnWlZbD7tl2qJTRmtWmmAv8ArXRpBiJRZ5SDrrGq1zzaO0Xv90hVtQItroqqOUgCdR/g01vXHdmZu8zQD+QAGgHQVKYTZYUhrkEnUJ+pHD/Bis2c9c09X8eR6XC4WNNWiiNwuAa5AUQp4kxHEdalrOx1VUbRnYnunSAP4uPDj8udP8PYZ+7bGg4sfhnhJ9J0HWpG3s5V1eXfQEn4eXBRx/KOVU6uKy6XLLyxem5HYe6fhQMyxAyCBPUngfWt7eCukyQg0MSS0aDWF0NTMgjhwPy100pnfYT6ajlqRPGqvTuWyO1JvQYf+GtrNwcifd668BOaqkmjFW5THRuHDyq773mCOOh1E8fSqXetmW4SGJHPWfz4Vdwkm7pnFVOyE8GGR2tzBJBDcIYHMp15wKd7QxBuXN+CrNcEspHwtwI9CNPKmu0DmVLoBJ5jmI4T14xRcvccsSYdYkaMNfqv+6tOk+tmv7bmBxaj1br6jdrlubRUFwujhoXnOUQTAImfOazjUtFmFv3TakDe5k0BOWTzjSdaaPgnhrkd1fi854a8/nTIKSwEwPH8KuxqTm0m72/c89kir2C640DjXqPx086kdhbRv4W5vbN0o3Po4+66kww158JMQdadYAWS1zfgww7uQsAjCI4HUaHj1pjj7GXKwYwwOUxxglToeGoq9K2HlatFvxt823ItZq9NndexPbizjRkPu74Em0TMgTLIx+IRxHEc+tXAGvKWFxxVg4JR1Mq4MZW6g13T7Pe24xi7q7C4hRJj4bi/fQcvFeXLThxWpRtnpO6/KJ6VV9me5eqK1BraqxZCiiigMNVJwnbrO1pNxBuYp8OfeTlRHa3v/g1BcRl089KuxFQ9nsthFYMtqGDZwczzmFy7dnVv/UvO0cO9HAAACuv9oOUXWfDwLe6YZbhuZkuX0sGSlsgupacts3AYjNNZxXbi4Vu3MPhhct2b9uwTduXMM5N0YcI27ewWAz3yDMaJmE5hE3Z7G4JBC2SBI03lyAFuJdRVGeFVXtqQogDUAAEgvb2wrD73Mk764l253m71y3ut22h0jdJoIBy6zJkCu4rtqbZe3csDepfs2WRbuZYurhS1wsUHdRsSq8O8Y4TopsjtlvsccHulWBdM76bq7p0T3lnIMgfPmQ5jKwedTV3s3hWe9cNoF772nutmYF2slDaOh0ClF0EAxrMmd8JsHD22R0SGt7zKxZyfesr3JLE5izIurSRGkUBIzWC1I4zD5ho7oZ+JIn5MCp9QaqvavGXbSrZTEd66DJZBmS0IzvKFIbUARHEkA5TXFSahFyex1CDk7Ih+2/aFSp4m2pi2oMC9cB1b+lCDHUydYU1zG7de4xZoLtH05ATAHCs7Ux1y65bImUSEVe6AvDRSOcdakNh4aTnuIV/qIIiddQT/ANqyZ31qT3+6HpsJRjTjlW452Xgt0M7ATrJPBSZGnrOv+KlcLgzcEtItngOb+LRwFZwFk3G3j625kDgGMnj4A/UVLu/DWB+9Kyq9d3tzLrlbSJoGiFERwgDwPypHPpB8/wBitXbjrz0Hz6/sRTK7eGsacPXjzqvCFz7CFzdsTHIAnxGvgQP802uufPlyjzgnx+tFxtZiDH7566mmzP8AuP3zqzCKLUYdxuXaePGfCPCqzcHebzPDzqfzdeX49ag3Q52/q/OruH0uRYhaIzbQEOhPFcw85E/r603wN0xbaQSCUJnkdfQyI49etOBAKt0/PQ02yZd9bjgM2mnwmdfrwNXaepl42nmp/fQV2w2Vii6kHumNdZ5cv8VD7sxqYOmv0qYHeUseKxrxPQyeVI4oKq/BIIgSTIeeJjw9Ksxny5nkZR1GS32kZmB8KksSPcyWDAfAZGkzmBHLkfn1qIFkmCB5nWs7sgacP3x+dTyrVJ9Vu68dfXwOFCMdUZwN0qrENEyOEiCCCIPUGt9nYhrbK1q4VdDKtpmVuo0j0/WkxZgE8B+fWKRsp04g6+VWqEpZoxt/aI52s9T0l2F7TrjrG8gLdTu3UH8LciJ5ECR6jiDVmBrzT2R7RtgcSt4Asp7t1B/Gn6g6jy6E16Rw94MoZSCCJBGoIPAivuJoqnPTZ7E9CpnjruLUUUVXJwooooAooooAoorBoDS84AJJAA1JOkDrXFu2u2d5m7pVsSRx0IsL8A6rIJkaGSw6Cumdr8QRZFocb7BNPuatc+aKy+tcO2xjt9euvJZZyr/SsgR5xPrWdi5ZpqHdr/Bq8Mo3bmzGz8NnYSdBx048IHz/AAqx4axncIBAAhiNIEmfU8KZbMw2W2ZgZoJnpJEVP7Jt5EBOjP3j4fdHyrKxVa17Hor5IabjoJoBoI0A6RSBuTprPHWY5H1pR2kkHSR18OVN7zcZ0HKfIa1mxWpHBMTuNPTWZEz01+pprcQmNOX08qVvN0GnIdef7mltj7JOIeFJCj436eA8anTUVd7E7nGnHNLRDGxZe42S2pY9BH1J4VPYLsYzibtyB0XX0JIj5Crfs7A27KhEEfifEnnTg6anhVGpj5fo2MavxOpPSnovyQNnshhY1Qkjq7f9JA+lc821sMi5fayDlS43c1+BSBK+Ik6cxXXzPAadfPx/fKuf4wxir5B4Xe9PACEPCMxkAzHQVYwOJnd3d/v31I8NWqSk80myhHUGOYrXERv0M6OIPUkrB4x4ml9oYcWrj2xMKxidO7xWZ8CKa4kkGy5AEGPIA/nXoYO7ujRqaw9hPA3iBcYAgKUzDj94Eyerr9aWx6szMwPdYzHQaH8KROm8UHKRc0J7w4s8kaz/AJpZb05oJ0CkAjUd3KwjoDHzFT21ueSrR1aI+5aIjKYLcz+lOcZkWEtMWEd5yMmY8SAOIHLWi+NQRpPrTdeI+dTQqSj2eZUlFM3ugggDgRmOs6j8JNR1gnMQOf00p7iXgRyH58hTEJBA8fSrca16ice/18jmMerqLiu1fY3t03cO2Gcy2HjLPE22LQP7TI8itcWcQan+wO1vZsdYee6zbtx1V9NZ6Nlb+2tavDPBr1/or0Z5ZJnpMVmsCisc1DGasg1Vdq7Uv2scEtWbuIU4bMbdt7S5W3sZzvnUHTTSagdl9tr1uyQ9vPeZMTcS27DOWTF30FssCVypbTVhOiaTIkDpNFUHHdur1lrKtZRxdGaULQimxcugXCR3CCkk69zMeWquI7a3rbXrb2Mz2r+Hs7y2rGx74YYsSxMgjfHKP6etAXmsGqB/57v+0X7IsIxtW8Q4t+8Vs1lrYRTcZd22dXDdwnKGAOtS/YrtI+NW+WyRauKisiXEDq1q3czZbwDj44EjWJEgijBC/aJtHIzGdbNru6x3rpKz4xkXyzGuT4ezLKJ04H9/Kr39o2IBF7WRcxKpHMbtEUjyzLPrVL2Y6i4C5AgTqQPA8fI1jNuUpy8fg9Nw+KjSjcst2xmZLfJiVOnJe9/y/jUxcuDU68j+Pj+4qFwONzXO5bZt2pGgABOg/jI4qImn197pmFtoNYJm5PCDAygcTpJrJrwbkk7e5dlK8rC4br6/McDSbjQAcufH9/5ouTETrrw58dPwrW+fPWf2NedQqKZIlqJ28Ebji2mhPd1+vpEn0NdB2dg1s21RBAH18T1qu9i8LLXLkcIVfPi35D51bxVPF1Ly6PuMbiNdynk5ITzwY5n/AB+tZJrIWtQQdAdZiqLi3ovvqZ4Bo8KouJtg4m+NT7/SIJV8qMp4gwRKxwNdBs4EkDMdfAVTdv7ONq/cYd5bhWZ0Nswsd4a5TlHrWxh8FXowc5qye3eS4apHM0UTtbYi/PDMqzOhzAR+EH1qC2kAbenJvlouvpVp7Y2yBbY8QXBkyYOVlHyJ+lVbaB904ifhPGCdGGnStrCtuETaWtP0M3sICbp4d7V+QJt5h6kZwP1FbXLqsxJEOqLm5d4BUuEgciACBpqDxmlMPfUXWzgm3cS3nUHKxBWB5EHWfCl8Mju+ViHu20V7ZIIe9bgw6KNJC6snRW4wZ1pYacaSqcmvyeTq1I9NKHiR2NtlR5GD84/fnTNn1HXrUltcCRlMiFXUjTTiI0ZSIM1DO31NRU3dXK8lZhefhOsfuRQbZUKxEAcucdTS+GUFQTBPLwra8JrbocPbpqpfXdL+SpPEJSyWELw1rTLIoeBGpPKkw+vA1a6aLZGqbtoeoeyW1BicJYvc3tgnn3ho0+OYGiqx9iuKzbOyTJtXXWOgJzx/un1orJmss2jUh1opl3OETPvMoz5cuaO9lmcs8YnWKapsfDgyLVsEq6SFHwu5e4vkzEk9STTHt7sc4vBPhwubeXLOYSF92MRZa4ZJHBFY8Z001qons3jD7Zcu2Fu3MSMMbii4pFw2nvq4VWdVJFrdd14Q+Oorg6L5b2PYWItWwQcw7g0bd7rN57vuf06cKLexrCqUFpArFGIC6E28gtkjmV3aQeWQdKoWB7JY4Wsm8uWSmGv2hk9nfPmxF1rVnvqQq7tlHdCgRGkU+PYtN5vfZLef2HLni3m9qiOM/FGmbh40Bab2wcMbeT2e0yqrqqZQBDsHuLqIhmUEzxI1pomExjG4yLhcK1xpZofEM5UKqsw90JyKFiTEDU1U8T2Vxb22zIWuXcJaslRcQW7bJetkWjJ71sIpNyB3wXA4gC19hNjPhLFy06ovv3Zd2gtoUOWCqBmyD+UmRXxg5T2wtE5WuOz5rt8mcoAi4QNEUa+JkiYqP2BaAduGgnTmS3h5CpXtwsbkjhnv5vS4R8/0qN2Ge84YToI9NY/L1rEc24N+L+WerwKioxaLJsxYLHTgq/Kf1I9KelJH+Dp86YbGUTdgzqpnUE6Hj9afuPrzn961i17uo/T4LM+0IXh4GJ4+kHSfCkFnhEdNZ04/4pe6uo0/etJqs9YiNB1nUV1F2RItEW/smoGFU8yW/wCdhU3NQ3Zcn2a35t/ztxFSzNGnzrKrPrS+73PM19asvNmTS2ASSSeWgqO2htC3ZAFx8pPwjUu0awqKCzHTkDWmCxOKuytlBZWf9S93nPlZUiJ11ZhH3TWhwjDuWIjKSsvHvXmV6j6pZYqo9pbMtiBEzaVvVQSPqBVpwyFVAZi5A1YgAsepCgAegqC28veun/2j66N+tem4npRXmjnDPrnNu2Y9yh0DFp46ahhIB6x9Kp+ME27gOug0B14mrt2rZvZLYjRSgEcAYOknjpA/tNUnEnuXPIfjpVLA9heZ6Om7036mjGWBBmbKa9YzTp6xTn2gOLQYm3cs62rykzb7xaGA+IST0ME8aZ81PAm0JHSDwravd8PoQr4KMZrmzwvEqkqeMk4+Hwhzfwgvs2RCmKLRctggo5+LOh4AsIMc81Qg1Uj+IEgiNQeYM6+NSb3CcuveT4WHxRIIE84IkcY5UvtSLpbEKyh2C7y0ZDM4CqbinhBjNpqJNZuK4fOik4q6+/f6OqeIjUuRWD1U+cjyNaYpirgciNfOJ/DStGzo2bKYP9w+nGk7tw5sx4+XD050/wDXKNOENrbnKopybfM3Y0lOta2TpMz1rFzlyqepXWVTsfIU9Wjsn2C4glcZb0hWtv6sHU//AJiim32AJD46Olj8cVRWfUfSSzF2kssbHY6KKKHYUUUUAVgms1qwr4wcV+0WwBHW3fuqRrMOxdZ9GBHnVf2MSbhC6yNJ6yNKvX2l4aBiW1P+lejlytkjppbFc9wLhbq8pME+ek/SaxJRtnj4v86nquHSvSiWzZb+8cRlkAkDhIkED5in95h8tddZ/f51FYNwLymZmVPgdY89fyqRv3VUMXIUAd4kjT10rJqwfSaIuVElIwW4CYn8PCkA3TzP+aR9uZhNpCwjR2lUnhoT3m9BHjSZwhYRdfN0UDLbHIyASW0+8T6VJGlbtu3yfFK/ZVyz9mNuKEe2qtduK57iCYnUyxIRNSfiIqY9mxN0zcuCwv3LUPcPndYQNPuqD/NVW2Hjls3U4Lb+A6QBqoERyn8avwGmlZuKqKnLqR35vV+233cwcZRcKrb56jXAbMtWZNtMpb4mJLO3TO7Szepp0L5QzEjn89I+ZPpWS0c60bXQn9/lVaFaaqKd3m3+9xVtyJe3dBGlVntZdIDqsFroVFXTXUliZ4gLJ9PGlUtsOq8oB014nQctRHAmq1taWxlwXMxypbyGdFzSGjTSTx6wK3pcUWJpZZKzWvgdUKHX3IDtWgFhhBE3EA10ICvoI+GCTVLxA7jx0XTlqTHHxq39tGItWlDGC7kTyyqgg+RYxVTxY91cnmFPLq01bwXYT72blL/G35/A2nVRJJFsfUjgfGszWbnFREAWlj1J/Sta/QeEf6sfN/J4Li/+1L7yMGtSayzUkzVelIzkjUtHhSVwzqa2ZvKknas+rle6RZhcbOsHQ8eX6VrGvMmlEcZgTqBJI9NKTsamTPj8/wBKxsRl5GjC9juH2EWIw+JeILXQvmFQEfVzRU19kGDNvZtpmEG6z3I/lLEL5yqg/wB1ZqCOxYjsXaionb+3Ewlo3riXGtrJY20z5FAJLNroNONZw+3bRUFybDEwEv5bbnxCk6g/lX0+krRSBxK5gmYZiJCzqRzIHGPGtLWPtsCVuIQBJIYEAESCYOgjWelAOqwaa2do23Usty2yr8TKylVjXUgwNK3bFIFDF1CtENIgzwgzBmgK122wAcIxGjZrLx914KnTo6gD+o9a4jiHNtmR/iUkEAayNNBxr0D2i2QcTba0brIhHBQASwIZWLHUAMAYEE9a4r2k2YLTrcVMgurDiSSt1DDhmJ7xmZMmYJrOxEFGpd8/lGzwus9YG9rEXbyZwoQKIzEZnnkcoMDUcSefCpjCYZIW4ZuXAPjcyy9co+FNfugcKgNk4iCUMQ3hPpA141NbPulW3ZAUNqupiY1AP71rLxGZJqOhvdFdXev3uHeWdTImP3++tZKaj5fTSt+H7j0/Gk3B109OkzOtZ6lc6Qi5M8iOEaeOvjpyq19mtrlgLNw+8HwnjnETy5geOtVW8y2wWcgAfqPxNR+JtG8CHlbQgZObjXvOeQ/kHr0EksNGtDraLv8A4IMTSjWWXmdEOMfEHJh2y2/4sRAP9tkMCHPLOZUcs3KYsrAAM9NdT8+vjVO2R2nKqqXxA4C4oHDoVA09B8qtuHxKuoKsCPDWszFQcGoqNorbnvpqzAq4apRdpL15CgI5nUn9x++dVHat2Mc86A2kmYOsuQNZjny1k9KtCk8SNRoDp3usSdPXpVS29cK45iGyzZUAkkCJckHxgceUV8wfacfD3O8Mus/IrXbq9N22g0yqWiZgsZj/AGiqvjj7lzwlgJ6CBH4092jjBevXLg0DaL/SFCjx5T61HbTPuQPvNr1I4V6nDQyRjFm0o5aRrilIfX/004/3EfSkZpTaLe+u6kwVUE68EGnpNNs9e64bJQwsE+792fnnEutip+fxoZuGkWeh7lJFq7q1SvCBl2pC41bM1JNVKpO5bhCxlW+v5An8YrfAYZrjKqiWc5VEwCzNAEnxNJeH4Vffsb2L7Rjt6fgwozkdXbMtsH1DN5oKza185ZWqsjvGysELNm3aWItoqCNBoAJjlwop2KK5JyJ7W7OfE4LE2LcZ7tp0XMYEspAk8hVa7f8AZS/i7we0iMpw7We9e3RVmYnNG5uZxHLTzq+VA9re0BwaI+RGzvkzXLm5tW+6zZrtzK2UHLlGmrMo50BCr2RujH28QcrIpttmFwruilndFEtZDKtJPxiN42hqubE2Hi7eAtPbwttXGD9nVFZle619rAa5fU2xk3QDMR3iZbVasTdu7ht4a6uFBS9bsXLhN7KbW/vLZRQN2d4ZaeK6A1IWe01w38jYeLPtLYbe73Md4BKnd5NFJEHXQkcRJAEBszs5iYxVpsLZtrvcNiLdveZ7F0W0S2bLNuhBmwHJyHW4uhjXfa3Ya9dsW1y2vjvs2HW4bdpBfIMI4tEnJB/hWc7cKsGwO03tFy2DayJiLbXsO+fMbltDbDF1yjdn3ikCTIPIgirLQDexZKoqzOVQJPEwIn6VRe3WwgxIgZcQZVuSX1Eg+TqCPNTzauhUw2tgEvW2tPMMOI4ggyrDxBAIPIrUGIpdLC3t5ktGo6c1JHnTVW7wKspg+BGkH986sOGxAuLILSRw00I4RPEz6067Y7EuZmuQN7agX1A0dTol9RrAIU6CYggmRNVfC4zdmYlTx5zzrJksy8VyPW4avGpG6Lhhb+cGSA6/EPz9fpwoxmLW3yl24IPiaOMdOOpMAVD3cdqDZZSw1JliEEfxjx+7Py41L7IsoVJU5rhjOxjMTpHCBl0MAaeHGqNSjGn1n7H2cv8AnbvELWEbW5cgvxQCctrTULI7zR/Fx6RwpbKdfSBz0jX5CnyXNI8f3P75U2HDXiOo+vLrUMqspbklNZUNjb8ZI49PD98a0tOyHMpKk81MaeXP1p21voQIgzPEf9hSRgcD5yPMaV9Ur6MmupKz1HNntNik/iDf1KPxEHhzqvdqttXb1zvEBWRRC/xAEnXnx5VIMhjXlpHTrzqA7QLFwRzWfqas4anT6S6SuV6lClHrKKuNEGgrXELJsrr3mk68pAJ+WlaKf0FZuN74TwtoW+QOh6a1pRWpFVn1BjibmZ3bq59Y7v5fWki2lJIYAHhWC016unLJTjHuSPz2p16kpd7bNyaTmh2pFnrmcz7CJktWiVmPrSlpKis2yVtJGyLAJPKvRn2adm/YsEiMIu3Cbl3wY8FP9KwPMGucfZP2TOIvDFXFizZPdnhcuCY9FOp8Y6GO6LUOKyqSS3RJQTtdm1FFFViwFM8Zs9Lj23ZZa0cySTAYgicoMEwdCQY5U8ooClYn7NMG63FBvpmW2lvLfugWVtKq2wih8rZWXOM4bvMTUps/snZt33xDDPda891W7wCFwF+DNlLBZGeJgkaCrDRQEZs3YOHsXGuWreVnme8xABMkIrEhAW1IUAE6nWpOiigCsEVmkr1yATrproCT8hqfSgIbb2yd6A6lVu25ys3DLoWRv5THoQDyiuH7X2Ywz3bKOtlWAeYzW3IBKqATK6ghuEEZZENXc1wrYjW+uW0RphzBnX4rxBhtI92NBrJbTKj2h2HvveWyFvAZdRK3EmTauAcR0PFSdJBZTVrUX24dr5LeGxTpOz2OG7Oxhs6LOXoD69Z1qbGIzgOhAKzEDryk/nRt3syQzmxbKsIz4ZtXtzzSDDpz0PlzFV7DYkr3lP1+hisyUVU15+J6ihXhOOhcMPtMGFfID14q3IgmO6ac3F11kGdI4Dz61Xbe1lc94KCfiESCeR8KeWnKGFccPhhivPhHCqU8NrdEqjzRJpxn04c/CKUFvnH6c+PlUdbxxA76FYgSCG5HiOMU7tY62f4xP/x/Gq8qclyPsk1qYvCRPHp58Pzqu9rLZ3lszMgxw5EfrVpknyjlqRyqt9sVg2if5v8Ap0qfCaVUjiesSIwq5nUHgO83PQcPmdKjcRd7l5zEuwUc9Dxg/wBIp/dulLbGDLR5wNAIj19ah8eIFtBIAGcjxOg+lbuGhmqL7sZnEZqnRfl86CJJrXNwFa5qxFbtzyFjJOvlWuU1uFrcDXSvuW4vY1RZqw9kOzV3HX9yndUQbtziLamYPHUmCAPXgDR2T7L3sddCWwQg/wBS6RKII8xmb+UdRMDWvQXZjs9ZwVkWbIgSSxPxOx4sx6/hArmdXolbmIQzu/Id7I2bbw9pLNpQqIIUceckk8yTJJ5k0/rAFZqje+5bQUUUUPoUUUUAw26gNi5mutYAXMbqEBrYXvZgSCOWoI1EiqJ2e2zi8RimtYg3bC75NQVGZxhLFwWFiTbVznvEEAwQvHMo6LisMlxSjqGU8VIkHzFIts2ySxNtZd1uMY1Z0ChXPiAqgHwFAUnZnb5rqWnFtAr4O7iHeTlF20tljaXqBvQCeunFTSp7Y3rVu42JtIGtYi1ZcWhcfu3LNu8cq6sWGeOEaGrBtHslg71lbDWEFtAAqqAAq7y3cKARAVmtLI5xWNm9kMFh7jvZsImc2yVVQEDW95kdVA0b3ja+VAQt7tZiLaF3tWTubKYi+FuMQUuvdCJYIU52C2ySTozEARMh3gu0118c+H9nItK7Whd1+NLYuEmREGSABJ0B/i0mW7PYU7qcPaO4/wBLuL7rwTTujypVdkWBeOIFq2L7DKbuUbwrpoWiSNB8hQD0UNWaxFARW19i274GaQw+F1MOvkeY6g6HpwrnHansnEteItv/AP1Kvun6b1J92eUnTX4j8NdcitCoNV6uHjU12ff93J6OInSfVPOW1dl3cOwF1QBxVhBUjzHn4caa2MW68CYgaco8AeFdz2h2QtGWsMbBPFQM1o6RrbJ7o65Cs86pW2uw/N7D2yBrdw53lvzNn4/kuk8apzpzho1dd6NmhxKElroyp2dqgwGT1E/QTApzZx1sjLKR/Msk68OVJP2ZuNO5uWrxX4lnd3Fj7yvwPnFR+I2TiE+KxcXyUt5g5ZB1qtlpvRM044qMlvcl03RmFA4QQwWPMDSorbafCx4AniSY0HCfyqOuPHdPxD+GI+rCmeK72XLDEngNeh1j51NTopSvc5r4iOR2Fyd4y8lAmTpAE5jHl18KjsRdNx2eIzmfTgB8hT+8cqm2IJP+pA5SSEB4+Z8Ipnuq28Fh3/ka8jyvFcWpPolut/MQy61siU7weFa64S2GuNyVAWPyFXjYn2V4y9reK4df5ouOR4Kpgep9KvuMYdp2MhSlLZFBCdf30roPY/7Mb2Ii5is1m1xyf8V+PL/hjzBJ6DjXTOzXYXB4MhkTPdH/ABbneb0nRePICrQFqvUxK/R7k0KD3kMtl7Mt2La2rKBEXgo/HXUnxNPVFZis1U3dy0lYKKKKAKKKKAKKKKAKpP2idnbuMNpbaIwS3eJN0K9rMyqFAtllJuyO68gIC8zIFXatG/L9aA5O2Bue02r7YC6TYuYWxvvdHItuVcoufeQXvalQRCTMDR72R2RcZxdtW9yVvYwPicytvlN7FIlvJObuXCH1EdzT4jHRlP7+VbngfL8qAqXYXY12w7s1j2dd0iOu8W5v7wLZsTKk8QR3mh2nUDKKuVJp+VKUAUUUUAUUUUBiKwRW1FAMMfsq1eEXrSXB/MoaOehPDUDhUbd7IWJlGvWz/JdePIK5ZR6AVYaK4lTjLtK50pyWzKtc7IEnTFXsv3WWyw4R9yaYbW+z1b6hXxV1QDPcW0pP+3wq8ViuFh6UXdRR309S1szOd4f7IMEBD3L7/wByr/yrr51L4H7N9nW9fZw563Ga5/tYlfkKt1FWnVm+ZXVOC5DfDYRLYyoqqOigAfIUsFraiozuxgVmiigCiiigCiiigCiiigP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s://pp.vk.me/c621417/v621417376/26a12/pcHP5hgU44o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900igr.net/datas/ekologija/Litosfera/0003-003-Litosfernye-plity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58326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1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44624"/>
            <a:ext cx="7773338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Масштабы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деградации земель и причины ее возникновения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73973"/>
            <a:ext cx="6984775" cy="535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2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83021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типы деградации почв и земель: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7606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cap="none" dirty="0" smtClean="0">
                <a:solidFill>
                  <a:srgbClr val="C00000"/>
                </a:solidFill>
              </a:rPr>
              <a:t>Технологическая (эксплуатационная) деградация </a:t>
            </a:r>
            <a:r>
              <a:rPr lang="ru-RU" cap="none" dirty="0" smtClean="0"/>
              <a:t>-</a:t>
            </a:r>
            <a:r>
              <a:rPr lang="ru-RU" cap="none" dirty="0" smtClean="0">
                <a:solidFill>
                  <a:srgbClr val="C00000"/>
                </a:solidFill>
              </a:rPr>
              <a:t> </a:t>
            </a:r>
            <a:r>
              <a:rPr lang="ru-RU" cap="none" dirty="0" smtClean="0"/>
              <a:t>ухудшение свойств почв, их физического состояния и агрономических характеристик, которое происходит в результате эксплуатационных нагрузок при всех видах землепользования. К ним относятся: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cap="none" dirty="0" smtClean="0"/>
              <a:t>нарушение земель,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/>
              <a:t>физическая деградация,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cap="none" dirty="0" err="1" smtClean="0"/>
              <a:t>агроистощение</a:t>
            </a:r>
            <a:r>
              <a:rPr lang="ru-RU" cap="none" dirty="0" smtClean="0"/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 smtClean="0"/>
              <a:t>2) </a:t>
            </a:r>
            <a:r>
              <a:rPr lang="ru-RU" cap="none" dirty="0" smtClean="0">
                <a:solidFill>
                  <a:srgbClr val="C00000"/>
                </a:solidFill>
              </a:rPr>
              <a:t>Эрозия </a:t>
            </a:r>
            <a:r>
              <a:rPr lang="ru-RU" cap="none" dirty="0" smtClean="0"/>
              <a:t>-</a:t>
            </a:r>
            <a:r>
              <a:rPr lang="ru-RU" cap="none" dirty="0">
                <a:solidFill>
                  <a:srgbClr val="C00000"/>
                </a:solidFill>
              </a:rPr>
              <a:t> </a:t>
            </a:r>
            <a:r>
              <a:rPr lang="ru-RU" cap="none" dirty="0"/>
              <a:t>разрушение почвенного покрова под </a:t>
            </a:r>
            <a:r>
              <a:rPr lang="ru-RU" cap="none" dirty="0" smtClean="0"/>
              <a:t>действием поверхностного </a:t>
            </a:r>
            <a:r>
              <a:rPr lang="ru-RU" cap="none" dirty="0"/>
              <a:t>стока и ветра с последующим перемещением </a:t>
            </a:r>
            <a:r>
              <a:rPr lang="ru-RU" cap="none" dirty="0" smtClean="0"/>
              <a:t>и </a:t>
            </a:r>
            <a:r>
              <a:rPr lang="ru-RU" cap="none" dirty="0" err="1" smtClean="0"/>
              <a:t>переотложением</a:t>
            </a:r>
            <a:r>
              <a:rPr lang="ru-RU" cap="none" dirty="0" smtClean="0"/>
              <a:t> почвенного материала. Эрозия бывает: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/>
              <a:t>водная,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/>
              <a:t>ветровая;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 smtClean="0"/>
              <a:t>3) </a:t>
            </a:r>
            <a:r>
              <a:rPr lang="ru-RU" cap="none" dirty="0" smtClean="0">
                <a:solidFill>
                  <a:srgbClr val="C00000"/>
                </a:solidFill>
              </a:rPr>
              <a:t>засоление</a:t>
            </a:r>
            <a:r>
              <a:rPr lang="ru-RU" cap="none" dirty="0" smtClean="0"/>
              <a:t> </a:t>
            </a:r>
            <a:r>
              <a:rPr lang="ru-RU" cap="none" dirty="0"/>
              <a:t>– процесс накопления водорастворимых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/>
              <a:t>солей, включая и накопление в почвенном поглощающем комплексе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/>
              <a:t>ионов натрия и магния</a:t>
            </a:r>
            <a:endParaRPr lang="ru-RU" cap="non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 smtClean="0"/>
              <a:t>4) </a:t>
            </a:r>
            <a:r>
              <a:rPr lang="ru-RU" cap="none" dirty="0" smtClean="0">
                <a:solidFill>
                  <a:srgbClr val="C00000"/>
                </a:solidFill>
              </a:rPr>
              <a:t>заболачивание.</a:t>
            </a:r>
            <a:endParaRPr lang="ru-RU" cap="none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4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Проблемы сохранения биологического разнообразия Земли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	</a:t>
            </a:r>
            <a:r>
              <a:rPr lang="ru-RU" b="1" dirty="0">
                <a:solidFill>
                  <a:srgbClr val="FF0000"/>
                </a:solidFill>
              </a:rPr>
              <a:t>Биологическое разнообразие</a:t>
            </a:r>
            <a:r>
              <a:rPr lang="ru-RU" dirty="0"/>
              <a:t> (биоразнообразие) — это разнообразие всего живого на Земле — от генов до экосистем. В его основе лежит видовое разнообразие. Оно включает миллионы видов животных, растений, микроорганизмов, живущих на нашей планете. Однако биоразнообразие охватывает и всю совокупность природных экосистем, которые слагаются этими видами. Таким образом, под биоразнообразием следует понимать разнообразие организмов и их природных сочетаний. На основе биоразнообразия создается структурная и функциональная организация биосферы и составляющих ее экосистем, которая определяет их стабильность и устойчивость к внешним воздействиям.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4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40804"/>
            <a:ext cx="864399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000" b="1" dirty="0">
                <a:solidFill>
                  <a:srgbClr val="FF0000"/>
                </a:solidFill>
              </a:rPr>
              <a:t>Причины потери биоразнообразия</a:t>
            </a:r>
            <a:r>
              <a:rPr lang="ru-RU" sz="2000" dirty="0"/>
              <a:t>: От роста населения до вырубки леса, наша деятельность угрожает существованию других видов, с которыми мы делим эту Землю. Преобладающими причинами потери биоразнообразия и деградации биологических ресурсов являются </a:t>
            </a:r>
            <a:r>
              <a:rPr lang="ru-RU" sz="2000" dirty="0">
                <a:solidFill>
                  <a:srgbClr val="FF0000"/>
                </a:solidFill>
              </a:rPr>
              <a:t>широкомасштабная вырубка и сжигание лесов, разрушение коралловых рифов, неконтролируемое рыболовство, чрезмерное уничтожение растений и животных, незаконная торговля видами дикой фауны и флоры, использование пестицидов, осушение болот, загрязнение воздуха, использование уголков нетронутой природы под сельскохозяйственные нужды и строительство городов.</a:t>
            </a:r>
          </a:p>
          <a:p>
            <a:pPr algn="just"/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Из-за деятельности человека уже активно деградируют 75 </a:t>
            </a:r>
            <a:r>
              <a:rPr lang="ru-RU" sz="2000" dirty="0" smtClean="0"/>
              <a:t>% </a:t>
            </a:r>
            <a:r>
              <a:rPr lang="ru-RU" sz="2000" dirty="0"/>
              <a:t>суши, 40 </a:t>
            </a:r>
            <a:r>
              <a:rPr lang="ru-RU" sz="2000" dirty="0" smtClean="0"/>
              <a:t>% </a:t>
            </a:r>
            <a:r>
              <a:rPr lang="ru-RU" sz="2000" dirty="0"/>
              <a:t>Мирового океана и 50 </a:t>
            </a:r>
            <a:r>
              <a:rPr lang="ru-RU" sz="2000" dirty="0" smtClean="0"/>
              <a:t>% </a:t>
            </a:r>
            <a:r>
              <a:rPr lang="ru-RU" sz="2000" dirty="0"/>
              <a:t>речных вод. Начиная с XVI века, вымерло не менее 680 видов позвоночных. Согласно средним оценкам по всем группам растений и животных </a:t>
            </a:r>
            <a:r>
              <a:rPr lang="ru-RU" sz="2000" dirty="0" smtClean="0"/>
              <a:t>вымиранию </a:t>
            </a:r>
            <a:r>
              <a:rPr lang="ru-RU" sz="2000" dirty="0"/>
              <a:t>сейчас угрожает 25 % видов. Под угрозой находятся более 40 % амфибий, 33 </a:t>
            </a:r>
            <a:r>
              <a:rPr lang="ru-RU" sz="2000" dirty="0" smtClean="0"/>
              <a:t>% </a:t>
            </a:r>
            <a:r>
              <a:rPr lang="ru-RU" sz="2000" dirty="0"/>
              <a:t>рифовых кораллов и более трети морских млекопитающих. Вымирание угрожает 10 % видов насекомых, а если тенденция сохранится, к концу века на Земле их вообще может не остаться, что коренным образом изменит всю биосферу планеты.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5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img.rg.ru/pril/article/169/25/20/2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728067" cy="475388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968"/>
            <a:ext cx="9144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Основные причины необходимости сохранения генетического разнообразия.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	Все виды </a:t>
            </a:r>
            <a:r>
              <a:rPr lang="ru-RU" sz="2000" dirty="0" smtClean="0"/>
              <a:t>имеют </a:t>
            </a:r>
            <a:r>
              <a:rPr lang="ru-RU" sz="2000" dirty="0"/>
              <a:t>право на существование. Это положение записано во «Всемирной хартии природы», принятой Генеральной Ассамблеей ООН в 1982 </a:t>
            </a:r>
            <a:r>
              <a:rPr lang="ru-RU" sz="2000" dirty="0" smtClean="0"/>
              <a:t>г. </a:t>
            </a:r>
            <a:r>
              <a:rPr lang="ru-RU" sz="2000" dirty="0"/>
              <a:t>(Содержит положения, устанавливающие, что основные природные процессы должны сохраняться на относительно неизменном уровне, а всем формам жизни должна быть обеспечена возможность существования). Снижение видового и генетического разнообразия подрывает дальнейшее совершенствование форм жизни на Земле. </a:t>
            </a:r>
            <a:r>
              <a:rPr lang="ru-RU" sz="2000" dirty="0">
                <a:solidFill>
                  <a:srgbClr val="FF0000"/>
                </a:solidFill>
              </a:rPr>
              <a:t>Экономическая целесообразность </a:t>
            </a:r>
            <a:r>
              <a:rPr lang="ru-RU" sz="2000" dirty="0"/>
              <a:t>сохранения биоразнообразия обусловлена использованием дикой </a:t>
            </a:r>
            <a:r>
              <a:rPr lang="ru-RU" sz="2000" dirty="0" err="1"/>
              <a:t>биоты</a:t>
            </a:r>
            <a:r>
              <a:rPr lang="ru-RU" sz="2000" dirty="0"/>
              <a:t> для удовлетворения различных потребностей общества в сфере промышленности, сельского хозяйства, рекреации, науки и образования: для селекции домашних растений и животных, генетического резервуара, необходимого для обновления и поддержания устойчивости сортов, изготовления лекарств, а также для обеспечения населения продовольствием, топливом, энергией, древесиной и т. д.</a:t>
            </a:r>
          </a:p>
          <a:p>
            <a:pPr algn="just"/>
            <a:r>
              <a:rPr lang="ru-RU" sz="2000" dirty="0"/>
              <a:t>	Имеется много </a:t>
            </a:r>
            <a:r>
              <a:rPr lang="ru-RU" sz="2000" dirty="0">
                <a:solidFill>
                  <a:srgbClr val="FF0000"/>
                </a:solidFill>
              </a:rPr>
              <a:t>способов защиты биологического разнообразия</a:t>
            </a:r>
            <a:r>
              <a:rPr lang="ru-RU" sz="2000" dirty="0"/>
              <a:t>. На уровне видов выделяются два основных стратегических направления: в месте и вне места обитания. Охрана биоразнообразия на уровне видов – дорогой и трудоемкий путь, возможный только для избранных видов, но недостижимый для охраны всего богатства жизни на Земле. Наиболее эффективный и относительно экономичный способ охраны биологического разнообразия на </a:t>
            </a:r>
            <a:r>
              <a:rPr lang="ru-RU" sz="2000" dirty="0" err="1"/>
              <a:t>экосистемном</a:t>
            </a:r>
            <a:r>
              <a:rPr lang="ru-RU" sz="2000" dirty="0"/>
              <a:t> уровне – </a:t>
            </a:r>
            <a:r>
              <a:rPr lang="ru-RU" sz="2000" i="1" dirty="0">
                <a:solidFill>
                  <a:srgbClr val="FF0000"/>
                </a:solidFill>
              </a:rPr>
              <a:t>охраняемые природные территории.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5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1275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Вырубка </a:t>
            </a:r>
            <a:r>
              <a:rPr lang="ru-RU" sz="3600" b="1" dirty="0">
                <a:solidFill>
                  <a:srgbClr val="FF0000"/>
                </a:solidFill>
              </a:rPr>
              <a:t>лесов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cap="none" dirty="0" smtClean="0"/>
              <a:t>Процесс уничтожения леса является актуальной проблемой во многих частях земного шара, поскольку влияет на их экологические, климатические и социально-экономические характеристики и снижает качество жизни. 	Обезлесение приводит к </a:t>
            </a:r>
            <a:r>
              <a:rPr lang="ru-RU" cap="none" dirty="0" smtClean="0">
                <a:solidFill>
                  <a:srgbClr val="FF0000"/>
                </a:solidFill>
              </a:rPr>
              <a:t>снижению биоразнообразия, запасов древесины</a:t>
            </a:r>
            <a:r>
              <a:rPr lang="ru-RU" cap="none" dirty="0" smtClean="0"/>
              <a:t>, в том числе для промышленного использования, а также к усилению </a:t>
            </a:r>
            <a:r>
              <a:rPr lang="ru-RU" cap="none" dirty="0" smtClean="0">
                <a:solidFill>
                  <a:srgbClr val="FF0000"/>
                </a:solidFill>
              </a:rPr>
              <a:t>парникового эффекта</a:t>
            </a:r>
            <a:r>
              <a:rPr lang="ru-RU" cap="none" dirty="0" smtClean="0"/>
              <a:t> из-за снижения объёмов фотосинтеза.</a:t>
            </a:r>
            <a:endParaRPr lang="ru-RU" cap="none" dirty="0"/>
          </a:p>
        </p:txBody>
      </p:sp>
      <p:sp>
        <p:nvSpPr>
          <p:cNvPr id="4" name="AutoShape 2" descr="data:image/jpeg;base64,/9j/4AAQSkZJRgABAQAAAQABAAD/2wCEAAkGBxQTEhUUExQWFhQXGBoYGBgXGBwfGBofHR0cGhwcIB0cHSggGxwlHB0ZITEhJSorLi4uGiIzODMsNygtLisBCgoKDg0OGxAQGywkICQsLCwsLDQ0LywsLCwsLCwsLCwsLCwsLCwsLCwsLCwsLCwsNCwsLCwsLCwsLCwsLCwsLP/AABEIAI4BYgMBIgACEQEDEQH/xAAbAAADAAMBAQAAAAAAAAAAAAADBAUBAgYAB//EAEIQAAECBAQEBAQEBAQDCQAAAAECEQADITEEEkFRBSJhcYGRofAGEzKxQsHR8RQjUuEVYnKSY6LSFjNDU3OCk7LC/8QAGQEAAwEBAQAAAAAAAAAAAAAAAAECAwQF/8QAJREAAgIBBQEAAwADAQAAAAAAAAECESEDEhMxQVEiYaFCUnEE/9oADAMBAAIRAxEAPwDXgXEZ80uqUAiv8wOBpQAuVdxFKdhUVzrUxFQqYQlnGjgQPiClKlKTKISpmSbN4i1KdI46RwubnVnSpYBIUULS+YB2dSu1GF48iKUs3Ri21js6+ZxbDMU/MZzUpCne7uE67xNQjAqXm+aRWyhlS43dIcdDE+bwFQQnnHzCAfllQzPV2LsaV8DXWNsdwUoYpUPwDmURUguLkioDB2LtFpRXTE3L4WFYTBh/5qWJcpEwNqGYVa/asU5OGw8pKlsMrZlKLFwKu4FhHHowUtv5kyWwUHJzUBAVym9s1201EU8FxOWkBAn8qcxDB0lLulOZndswo/ckVUovxsE/0O43H4N8wJWXSqjkUqKK5QC+m/aE/wDtUkFkSCxL1VXyAUALaiE8RMwtnmL5aFS1JTd8pIY7ly9TC8+dLVmyyDkpZBzJI+qpcBwASAHr50or2xOTLp+J0O3y1k2LNQ6DmbY7WinIxIWAapduVdFVtTrXyjmcMmQRQzUrcEqCAycrVDApl70rvaG8TjMLJKgqaSsuSEHVVyAOVJJFzESgukmUpP0tY+bMSl5Uv5itswA8zEWbNxasxIKWA5UpBFQPpYFSjcHSoYwzgeJkyyuVKWoPy1JOr1qzMPOGJc0zHzJmoAqBQE9GDjwfyeJX4+DefRL+EINUguS5OVkgANoCCaeXkM4CUC5UjMKO7OaXozmh3r4xWnYNC1hK5efK2VRDit6mxpWuzworhiwcolykSySQQlRoBQqOYVc07GBS/YqApSCohBSxIcEqJqXfKzAOdtI2mTASwmLcMKKLmtdqDXWnmvjOEzMo+XNCipTMEAVYgkEqB3qdoVT8NT2GdYAJ5i45Q1VEudB9qgRar6GfhUSxI/mkJYDK6nLEOwB6s+56BqWFwaR9S/mswOZWzO4ejM5BrTtHMYrDplpMtPzlqGXLMD5cpD3CgMrbAQhLlFS3lhdGAMuWVVs/MczM5Dk+EOr9C68Pp6ZstKvqQCbuQD61OggeK4rh5f1TA9mTzHewt4xweF4XNUpQCZpIJYqQA/i4Au7O9usUJXAJxKHzsq4ypBl1apCyFPen3hbYr0e+XiOiHxPh60Xe+UMfXtfcbxrK+IpQ+lEwjYAMGDUDsNKUhSV8OS5dV55gLMAlV3vy6MAKn0YQrNwK3aWhSU6lRlhunKp7dDB+L6HczoZPGkKDspPRQY/eBq44gJd09XIHnVhHK44mWRmylyGS4LnSmWtbm1NYXXilTVjOcoJ5iXNOiRsHITQPBtsTmzpMV8VoBZGVTXVo2pbb3q8Kr+MCRyyw+nMC40o6WPjDEn4UCkVnlSSAUkJaha4JrS1mhsfCGH1+Z/8AIoNS7A1q56OwpSHcB1qMizuP4gkJCkpJFAQklzapUz/rC0rjGLUvJ8w5hmSyUyycyXJFSK+jbx1mG4JKlS1IypXmckzAFHMaChBAS2gb1iLh+C4hKipKZRXbOSMwHQ/LevUmDdHwlwl9McM4wsJKpnzl1y/QihFCBlPMXvQ+hEFnfEQYgSZ6S1zLdtd/bwtxCVj0AUUr/wBIlRD0ryh7nQ+cSJnFcVLJSU4gKYjMqU7anmKbNW+l4NticmsZGEfEU5SiZfzFgf8ADSQ2v0JJBBDV0VBZPxWUkhaVOSSxoQ9gGFm7mIKeKqlpZCgkKoanNR7kOG7flE+bjgXJmOaijNWrVJHrGmxPwz3v6dar4rUziUV3o7N4ZSTQ36QMfFqtZLNdyR90do5vhvDZk8q+WDObQlITs702tFXBfCmIUkEhCEuWSQXA7BPprCcYLsaeo+hid8XTPwoQNySSPRvfeNsD8RzpimEpKmN6gDetop8L+FJSS8xWc/0hGVPk7ntE/jmLmOZJyoQzBKAoAhnu1dtK+cRcHhIbU1lsJxj4hQnlTzk0ZJVfooEE+Aicv4sWfxEDw8nAP5xMISxSOUECobS3k8ay8Hm+kzS9HA/MJ7xajBLJO6TG53xOpf1Et0UpLeRH2gQ4slR5uYO7KPpWvke8ETwFRd5iUvcLY/8A4pG0r4fQKzZ6SizMRpYEqbbTwg3aYqmw+C+JflOKs9EqKlAdBzUHjDsv44l6pHVlH8x21iMjh+F/rO7lwGs3KkA/f0jYcHRmeUuXT/huod+ZxqH9Il8fqZacl6dHgPimXMd0FLB3d09n3hn/ABVR+lP3jkcThZyqZkt/kyoJ8yCISlcGnZqLUlyXyr5j4g6+9Inji83Q+SR3/wDiJ2j0cOeG44UCprafzB/1x6Fwr/ZByP4U0TClaSpajRSaKZJuArKASCSHatKwcTJCSkJSFkfj5yQTQ1ykEtmB9blp87AT1KlAg55qSUpAALUqVhgkalLv9hYPwe+ZC85VkBC3HyidmIJBo7jx0hy2LtjSYtiuJkqLFgA+UICl6ClXCh2OlC7RqMDMnJzpRNOWWOeYQl9aEtZ3zAaax0nB+ESZa0FKwoIUpIBQkqJqWKlDNQ2AIHKOrvzsktRAUyl86ZYYOECqQMp5SCx12rGfJFYiVt+nDyvh3ErBzMlg9Vuo2A16UctTeKcr4ZkqIabVB5spqdQ+xG4a0dPg8Ej5bfLABJISQ2XmzMOgVUebQwjCISnKwSLPQEk0ejVJ9TEy15DWmjmJPw1hQWJKzqCQXZrhtiPPrB8XwiQUtNlFSTRxmJDskBgXNybMLneOgmSkhsqEkkhy1hqdNA3lG5WAQQwFXDeR7/rE8r7srYiNM4ShSJkv5ZSlQqbvRqV6A1vrA5Hw/LQQcgICWZQBqSC5JroGal+jX/4gQHErASohiQkliWHjsIjkY9qJuLmoZUtVf5ZJSkGqbFm8mFY9hQFJBS+VqOCDSn4q+cHw2HUrJMyhBUHmpYEqowD3pG+KQAUgE5vwpFjYORsN9Hgb8FXpqCoMQNanYVt1doNMKikgqWxf8Reu0TcaZksJRmmFJpmGXOoly1nDNcaE7PBFcaCZgQpKwcgUoFv2OoLbeVK/AsQVg8T8wiUDLlN/kdyCSSKmqiHI6mNMNwfFLyfNyBKSSEO1wdUfVUsQWBrpGqviZlkSpZJUQVLWUgq0SA1HamtBGuL+KphTypCHD0qpNSDQsLg6aGNqn8M90S/K4QSD85SZiiClwnKQks6QRVqbxth5CJSWQZaRnYMGdR0Z7tpHCK49POZKllWalHIZjTUePW9BAhOUcpKmWCKEsmjMxqxozUsKiDjfrE9VeI+gzMQEgqK0Mm5u3lr942wvEAfpKSLguzjpu3pHzufiVEgLf6gQnlKQBp+LN4MfOM9ArMAqwGztUkVpD46FzM+lYTGlRUMqWBoczv8A8vveNZoBJcDwj5/gMfNk5vll3BDG9wxINX0cetIuyfiFScomi727lL/0hr1pSIlB3guOqn2b4/AomBSwD8wczhIrlFEDNmSxbcOfOB8HWFpUogZwsKygBDJYaB2ZyaEOYX4ti1hCnV8xnAV+FQLsRWxFRXUXpHNmepwLpYgHMaipOazmpFLxpG2qInOmfSZE2UUhYWGs9vMmr94JiuKy5YdU0AdVD94+ZHFFQZ2SSKAHejkkRp8tQUcvMH05mezseWoPp0hcWew5mfUk4yWGzTEjuoCPY7EzMpMtNspFHzDUM48/2j5pNl5SHoSATzUBZwyb7dH8oGidNA+qaHrRYyt/uoWFofF+xrWO44vxBfKguywW0TmDFLkcydbEC9YzP4+hKR88ozZRmD9KsCCa13jkpPGpySzlyBc9urOe0Gwk2WtasyQ6k1OWjsAQNfGJcH6NallKbwXCTgFpSQDUKQoMX8Bl8KiJp+FJJVVJKRoQ/mdYaScoSJCUZX5gLXqxzUq9ng0yalGdeYJcAElyAzgcpB+0TvksJseAXCuG/Im55aWGVgxPiGPK0dAniRA5k13p+Uc5wTixUVIXVSbryAJI3p9qRQnTUMCFHqQWfziZuV5GsLBU+cV2LdHECXNNix6Fj+sTErBqCaGo96dYzhpy1J5gU9Mzi+7PZogLD4nCIIcykDYhCe9wAYi8USpSk5V5coIrmapu2rDfeMY3H5lpTInAGpPIVAtQjM1/K941xUla+ZSwhvpyO76kuGP2YsY1imnbJeQYlzU5SZwKQainNehcPXwjOPw6ZxAUkpUBQg2Du2V6wCTgnXooMATnykUOZwlIDE2/LXc4BdgxQazCfqUS7sQRQ7dTF4u7EDHCMrZVKGwLGte3kOsCmYCalQUHpqAR1sMzhnr6QaYZ4BCszkAEAsndxQl9z1FoAjEqQQJhNbHMm9NcoN3FPMFotOX2xUilhZKcQCJoKVoJBLMfCjNfe2kI4z4fmJcoAWk6gp9QT720h2VjnLGqu9W20IOlyIoIxSmS6FgFLkpUSBbo7+EZ75ReB0mcv/hU7/yl+cejrv4zqvyMeiueXwWxFTC8azKWJsqYnIpIBKFEElxRg1NxvFCZj0gKf6UtWjPt3t5xExvESDKAJSVkVIIFTZ2pq/haHMPw+WjOEp5ZhKlAkkEltDb9o5JJdtGybCYvjstCCu4BFqkO9WD7Rk45XyfmslS8r5Uq5N3BZ7fpC68BLTLVLlgSnFFJHMLVe5PeGJSVBCE5nysCW+ujVd+hcajwh/jWAybYHiAnS0zE/Sodf09YPLoAGoA1amnU1MT1Y4BK/ly8wSQORmUXZTdUtV4cBavR4TiNDssdIzMG/pCnzfKF8UtSlIIWUhJcgfi0YxNDsEmcDPmjMcqUJfQAlya7s1oXmo+UGRLK3TVT5swAJYkkqq7O50gmMQ4WUlQWUkU308dIHgsSJckGYop3zbnQUdhaLTVX/CBhsyELSjIsJ5Eqdku1CBswhXiboCpuargnMo5WDnKnat2qbQhx74gEtWVIHKzqIc1qzaBjf9Xjm+J4lc1ZXMATY0Upg1gCOW3XU2jXT0m8+ESmkWuJfFC1FkKS1wxrs3MGiCueS+dlAvUKUokn6iMr6vT0qIV+bLzZBkUBzFk81a6O5d/AeTMpKcyUseaxSkFaXf8AFlcG/asdMYKPSMW2+xgJHKErWQxBzICv+YM1o1AUAP5gUkWfM4GoDJLEdaQGfgsijzMlOq1jMyqG99nAyx6dIAUrOopTYBRJPiMoL9OkMQxLlKslOfKKtRurKZTnxjSVmJbmYCqSSCR1NADreMAodRKml7FLK9CzNV21jfDEISopJCbJBLpJTlJcNlACaVJJzC8IDJmKPIh3U6SkCo13YUFfLpBESlC5Skg1SrmUA/4Uh38cttoXnYsZSVTCaUSaIpblTRu4bzgs0lICQtIUUhSnfKcxceAFOpBoGgAJhVZXW0xQd2IKaWrzuWe36RTRg/mS7lJUjKwDJNQquqqsak9oipnHMCggJchTgAhtQz08r9Wi5g5/KOYv5iMtW10VE1OASiX8skLS5UyiQQf8pSXSOgpW0c2FAAiqWLFyFNUjcG/SL8zHpKzLzkqAr09bxCKSqaoJoXdncnwowh6Tl/kOTwZlKYMVJd2LMm5Z2IArdnMOSsMUFWZRZlAsQwcOASnMm7GrfaAjClIIYlRYlTDICe45tAatpsYURjFG6gqYL7ilByjTYW0Ma9kBjMSTRSVVu5oT/pFR0FY8Ck8pU6b0SogFg5YFPS7+QjCsY9MiSxBJKPsu7dLGN1EBJNkhyUqSKaZ3QA1Cagd6GGBohEtRFXNSSvN00y3c76R6ZMKQkpUgvUMTmSeraQEyFEkpVRmSSXBNmzAM96QOStI/8RObNUBOj0qWDePhDodFTA43Lchg1TXyoWPlfyrSeNIpmsaEua+Q07xzMqUFHlIIqRzpKmqwITU0r4WjUTslC4/CaNrs7BrN0sIzlppjUmjupGNlqJYJawcvmDCt6XZiHpGkjhZZpYSBoHIA0YWGUdo53A8VyAEZcoLsTUp6NV/DSL2F41LKcwCn2JLDbWhPWOeUGjRSvsVxGBmJfMKVFiT+0T1TFpU+dQSAE5AHSG72ps0VJPEUzCCkELoCl6ixAOUMQxfxihMmhI0PQljXuzQtzWGVSZzBSnJMmJKtlZRWtR0NT6x7BY5ZShg6SGUS2cEWLvQbxcKgskIAANSNyewrSjwjP4eUMcq32SUsPCHvTwxUJ4vEl3CRms+o0/CI0k40uygxbQnKaNUae6aw5Nlir6Au9/zifMKWAYV7H8yPtFxaoB9eMzUUlQU1iA9PU7xlE5JDKJNqGg8DWJqJhSzEkV2pX+k9hUVgqFVHOU9FOR56Dz8YHBeAFXIltRm+2m7W2a8N4dKkgBBLCjMx8NPSEELL1SoA2YOn/cCR5kQX+KBoFOdHH9/ziWn0A+Zqun+5P6x6FUY+awon34R6FtYF/hkpUuWEqLkPW7bVIBMOhROkQ18SUSyHYamn3eCy8eoWmB+tYzabdspSRXWSmpKQBqYQ4rxEolLVKWnMkgFRBIDt0L94mf4nmTNK0HKpTEqR9bMAQxtGMVMnqChKy2DBtQQKlxRqMNrxahTyDkXZcyWZrmZ/MEsBSQSAHL5srtdw/SGP4pI1Hp+cRhw0qykkpIIJylRBbQgqLjvFFGDbVhsKX7M8RJr6CbDYqaFpZlXBdKi9C/4dOmsAOIN2V2yGDLwqdQ5iViZwl5hMUgZn+W1CAB+JyddQISSeAbB/xcxUxKlEy5YJASSnMrLmJJuwIAZ7P2hTivxGlQ5GAKfpIZSVdFhQD/p4mAviVFgqmKUoM5Z0pcuA9CSGHZ4lTMpJcKdNaly3UE079RHZHQjeUZbmPYrEFas4W6geYgly9PCj7RhKvwg5a1IJSX3Jylw/fdoEV5cq8xSGs5YPqSNaxv8AMdDAkoTckBL3L3arHcxtRA7M4hkIIUol3DrJfQ0DNSlSTA5WIWshCXJP4EuKXLl8xH2eNkYpA5lE25AlwDqDzOTpXKKtfRaWzqUUKUlyGFVPZiqpKdXbaFQFKWgylZsiQQKpSoZgKiiTmr3Y0DVhEKqwQaCvKKn+ok2D+FmgZlqYl1olizCo3uHqdesGEsHmzqLlyAkrytYaAE9becKhG0qVmfMKiqnU4AOpqyaGGMVPCGRlUAAABmATTogb/wBR18xyZhKFiQGUKksCpabEZTypAe2oB8QYeT8xYzIynK55hlu+YgggeBAszQUMxPW4DEqzEhhVx1zAvbWNpk9JSlOVSikEjmNzc2oKWt5mM5EvzFIIcAGqQz61d9PbZmqmKS5YywTlUxYkNUCjeJYMzQCPBSRzKAJNOYuPUVbtrFnALYNSgHQBw7DpXSOfluakpJfckN0Dmra2ixg5pUohyotrY3s2kZ6iwBjFqloKlMyjc5r+flEtKQvmCwhRs5L09GivxPDZkK5QSx+o0HWObwigASRbmGYHm2Zr03h6WVYxvOGy3YmjFlKs/ezMTbqXLiE3SWB1OZLCtWYFjXa2kCw80F811VDMk6O5IsGLPC0mao0SFEiwq77dS8aUILKUACkBL91N0NaekbJSUZa5sxzJd0szhzvY39XhQyEIIVMclVSEnt9TO1+lvN4rzqEtSQSSyFGjOWSkggDJ2qNNRDaBhcoyAlYBcIIQHoz1TQAv+IVo1TYXz1Z3IExKa5lS0kpOjZncbpJrSrtApMsl1ZVJXZKWASzHN0zCzeUeEtyAWlKDfU7XZ8pHR3fakFCDTUkvn5WGgdBDUuoLBYihNjYVhT5qTUmzj6QLa1dqg7+rRmYpWYBRDAsJiSw8XYte4jGJZLMp1Grlsp22L3uD3hgFmzQUkqBZqWuNdPF42lYhKlBlE3fKNeoIc61ZqRHxeJmJDgpLFiGSRuLh/KBYfiLmoCToQBcVFTbvD48Gii6s7XAcRlKJUpYBIFRUMLUigvGoL1Uon3ZjpHGyMUSp+WtHA5lVudAx7aV1ihIQSC7Cr8q2sx71jmnoq7KTorDEAE5FFOj9fRoakzFA3p1o/nEfDJzLXVkAAszFz0v49YaUphQjsb7uz12jKUfCkyj85KieUZtOZ38DX2ICVED8IvYB+2vtoRQX1L3Bdr9zHpgUXetrsX8LvC2jBnDlRNVAK1OvkI2VgyAMqwo+zT+wIjdZWWykswt/ajaRiYo/5X1Ib8iIu2ABGdPMUEC7pdJANaXp4bszmGsipiaKOUAAlWn+pxToXY+YCyJ6iqhrYvUeVW0vDPOObMAwd00PZqneG2A1L4VOYc2m3949CyZ4YcqPNf5KA8hHoX5fQKXy6XJPV/u0C/gAqYlZ+oApSa0e94alJD3eGUoGhDxk5tdCoUxeACkskczip6GtwdIfw4CUJSkBIAZr0HlC5fZ4PKldAPSIcsUxoKjEEUp5QVONU8KY5SkpBQnNcq6AdNe0R/8AtGhPMSwI5UsfEKLkO+nUQKDl0g3UUeKcZSETBkJKNKhyAFXGg1rpHE47ii58zMpSQAK5gxGwAF66P1jTH49U1QMwKI0zqIfYsCA1NAxeBCUlKc60Z8yuUAqZ2+qg8LsW6GO/S0lBfsylKw8pijOUBIqLgO1alVt2F79IXkqJIqAg1PNem9Bal42mTlZ1DIgFIpQMQXpR6e3gMwqWasVmuVKkhtbu35NGqQilgcMCpmaWzklVQ+iWqX+wNYCcRLSaKyDuFGl6MAC3sxonDoqgy2JqCS4AIvQhya0HWNkonZstChmBUlgkWrmqRVtaNbRCNgoBQZCkFT88ymbV6hj2HpG80SEKAVMWSxbKQ6iX2BSE9HJr0hpGL+WGzpWpwMstIHKncsQSK3GlTeMTZ6glEwFN2SkKoGI5lEBlVZgKcvcQgBzlKLLmyUFSRlGdayQKF2+ZTStLmPIAP1JQEgAn8X1G1VM46g0qxaEMwccxH+rlB1LJY9N4ZMhQSkNkBJJyswYhlEWH4mJG+0FAGxOOWohTlOQkjKGSLWGgAYkh3Z48glbfLUUuHORLSzaoJYCw6HQCFkkcxdJUDZVU+BJAPsUgE9RmOtZWA1ASwLU3sGFrQUA9IXkKkzVFzVyAPuTmHUX3gU/EzFqyJmyzLSCwDpoOjN/aByJyyFsCQBZiUioqk/hIzP2B3jOExEyWCylAqD816EsHPrqwgoA0iWkhScqi7HlemXxZ/P8AV3gM5yWSQNKh7xLkSHOej0LpXXtl0fs9u0W8FhsqnQeUgUBU5OpJIrGeo1VAb4jiTKyFKrM7VJ6AsTr5RCn4MA1KivmYJZmejsLuCY7FFbj3u1oj8ekKZJCAoAuG+oX8Tc0jLTmk6QyMjMU5TLCSkF3oqtTcEnw2EYVxIEBKGCSWyHmvb6gWI1KSIHOQoMClioAjM9dqptTTtGJ8magpQgcwdsyUsKXcEservHUqYh6Rh7qUogS2JrQsQAyyqige79NSCafrCQuYT9QckBr5UuHau4eJiFLGYEc9g5ATvYs4cCNp85TOoqLFg6Terte3u5Y2k0bYkKAcsA1VM/hzNq48IHPUkIosKHZm6OdewgHE1qWgZVKzBvF6UH7CsSjJWpRzZi3h6AUi4xwXDTclY+ubnSzqCWoaM+nsfnCYwKy1adCC/gK+9IdwTGgLAXCXOU/+4NausVhLlqSlczlSAqqy2p/3EkHlvTpEvU2nXpaSomo4RnDJJBFVJIVW7EPQ0u1m6whP4YQSFAjprHVIloUAE2oQQl2BDvZvQQSdNUp0qcVLFrVJalwOv75rXkmdPFGjj0zGSBmIyls1T4eRitLmqCRlOcKdiAQG7sPWPYzhcxSwzK1GUhIU/h92Pa8In5khRFUk0UkKdtSxBqH7+N42tT6OTU0Wui9LxBAooaFTGgYDc9PQ7w5LmoUlzpds35kj+0cjLxYa3UD18O0WuHKUUvYP9IsfG4jKenSMoplZKQVOnMKPVQr4FAFoJJnKNNNAoBJPTUeZEYwk5xdtwSP3843ONTUKSgjp/aOd/wDCjKVEqbKG0ZaD5MfTWMzN/lqA/qKSPOwuIVKUFVAQ/wCHTzvBE4TKSzjZjX0gpBZnMAQQqulDXrR4CcQQ7KyntfcF6DwjbETlUzIzENUkk/cP2O1owZQ+opNbh1OPEADwaGkhBkqp9SR4CPQsx/pV5n/pj0PaFlmQK3ci5cfv0htazb394Qm4pKE5lNlGpI9irQfC4nOgKAZ7BwfURzyT7FYzKmM3sx5K5iQok5ySSASA2wfTuXhPESZqlDIooSAHoHNRuDo/paFuIccKRMyyFcoBBNnN3AelR+1YSg5dBZnD/ERQV/NerlKcyVF3IYUDVFydPPkJ4BemVLAJSpTKFSSS2uld7bbY7Fqnkr+oABwlOXKSA9XJU1NtLazJKUXdR6m3hq9DWPR0tJRyT2PSZSVKSgErJqfz8PCHjIcOcz2CQwqxZkKJUQOnnC0lYUCpORDkA2dQDEpDVA+m20CwsrOSkABIcqXVgza325Q/aLZIzLKlKAIKUhwczfY6ub2gjpylKGUa8oJCALlSzQ/YU1gE1UkE5UrW1WKmduzlPbpDGNWEoyEJIclSSB9VrVDJAoXd3s8IDE3iuVJTKOZFtkjUhKEgODWpYkaDXRM0Z0hVOYOEg0H4jYQCWsZwEy6Kpys1NQSweDYhXy0qSnmNQsuWB1ArVv6tdNyUBjEkqWFoBShnYJLAaFxQ031gE+WoISVLCRVq1Y1Jyh6316QXBThMGRZUgIDAJURuwqDW97UjAnJKiGRQOSokgs1Gav8AcwdDNpDZQCopDJcgOTfXf20N8R4sGQkLfKgDmZrP1zNYjcQDCzM9ZjlA/CBynpq3kftGiVKUlSlHKkk1yuP8qakWHlCrORGuKnILLlpobv8ASkgszbWI6RrPloKqlRJDHLYdG1pswjaXhqElSQDRRclw+gKW3gqEIslRCwXCgxAazvU02sxh2McmTAlOVAYBi/O5tckAdWAhDFTQgZ1MouzPym4swLQ1KkIVUTAVgmmUMWDve9LvVusbcLwhmFpwBS5UHFXoA4PTTSItRyyUjfhGGWrKsISJarkdHsHp+frDeBE0rslISqqj+IF7OL9bRYwmGloSUp9VH86DtBJYcnRtm93+8csta28DoakhiHDi3h2gWNqWAp00h5BDXfqzR5agNBtHJvyWkcT8TTChKadX7fvEDD8QIJWA7GqnoBYBjceBvH0fi2BlTkEWIex/J6/2j5ljuGmUTQknfrX33j0v/LqRlGn2VstFCVjUrLzMlQwOUP6VbS/6QPF8WClBK1DLoUkuBs7PtQuIlJl56qYAagCgA0ApBpaE25srg/S4JtbfvHTtQlplbCzUHkRmzukhdDtoQzd3sYbxKUpZAd1iilEuW8bwrg+WoSoggtbl6sWudBaHyglaGSVNULLUFnD2Y31tGEnk6tOG2JMlT1pcZa/1FILeJFKdYYw2OzOhagpQqCWPapFNoeMkUQSSunMHCS4Z3FuzwZOEPzc1wwBQl3FHAYmgbrrXWIc4vwrbJHpeCmKGajfhQHJ9AABepvSNvmplgiYOmUfU3gXd2/tD2M4WsZf4dKhRypJBLnVyaFnPV7wDAy1HOJ6nqzEOXs9K2PTSMLtW+v6bJbXXv8BYfGZ0qVKQo5SOUlvGp5iPzhLEKCgRMlhQJDEUNRXRie+3jBuK4AS1J+WVKSAGLg1c3D/tCU2YHutqEAEEh/y69I0hFdoUpu6YvP4WjN/LmPqxDEeuU7X8INKZKqAjcM3jbmEHMlQGZ5YKdC5UbVYUHcwqoTQk1AsWuNtdbdLUjW77YqXiCqxQO996A9YYSra9r+zEwKoXSEFVCR9Ol9vCNsPNCSASAfTvCcfhjPTRS+YXqnxHv843E5bMQ46j9aRhABDkttSBkKBeraWjPDMJQaHFLAAqQdnDV0u8DTMKCHsNHEKzFl2Dfr+cGmTjkGahGoFu4Jgokf8A45O//KP1jMTRjpeprr7Eeg4/0FlRaQUsTfcg/vBJU1gEgu1NBTwhA4p3HrrAcKWWSssDpmcdaWERsxkiynjMaAkutSdiCX8xo7Ry3FcSSwSSpkgAqUda9PWK3F8OmYwlozFJfMpkgPZlF3dtNohTymqQaAVy22fMov5AXjo0IJKxCyXs4JoaqA8Af3eMo0ICEh6k5a6O6qq8BHlqSlICUlwHzEc2rh9O/wBoEkFRKgKlww+q2g2tq8dIxiZhUgZwFlxsyTswDlvEHtaNSvOEgJYfTsNzXSvqIHJzKHM4IDMUnw908YdlSrmZMKSABlLuzD8LO7WciF0Br/Dh/qCQE5nSMxLECpDMAWvvG6sSlLJUM7Cyvpd38+n3j2Dx5LhAZKQCUvfqtWvYM2kI4rIVH+XlINQ5v518KeFIVX2FfSpw+eqcQhbFArmLBKCzB35R5OyadNcZjUTJisksAE8jJZTBqkPQn76xOTjkBIASAEVD1U9LaAXtuI3PG+T5aEAAl1ECqn3a9yK7Qbc4QbR6atyEEUHKWQCRRi4vetaxiYEpdJJy/wBKUhNnYPUtW3UxLkzJ7ZkqKUijqLD3UecHkTZykllJO4djpzbm7OfDWDbXobQgmoKQA6R/lc+NTe/pG8zApyk/MDkWpToWJY0B1vCacBMJdSXc6EAH8oZPBVqL5su7Fx50c+AgbivR0hRU0B0kjsLD0rB5OKQAPky1GZQKUQ/g1r6mNsDgkZqk6/Vang3rpFzC8NQmwDtcBh56xM5pCbQjgcGtagqqVGhfUbUaL6ZbMAdj109IHhZZCRQkgMS14LLw4dw56af2LaxyznbJYVU8Jd1ADcts4Ah7DpKg6ajcHvCU3ChfKo0fYV9PbRUwqUoSABQVjnm1WOykZCsqfqrtGnzz7eCKQHdx2F/JvbwpPWCT38YyWRm68SSA1n8+8RZ6ZcxxV00fZxvr73g2O4kJdKZnarNC2GUhnQEh7sVEepfvaOmEdqsabJWNwwRZAAbSpNL9I9gsxZiosKEMGA72iz8lyMwFGNRT1N4DMwIL1pVgGv77xstVVTNoyJkuQJbMC2jnNX7PakN4pK1ZErRSpAcmlH0c3tG/D0FBJUvL0qebKzlhbKSPERrhlH5uZbUDAubly7nQDW20U3bs6I1QWSwDZZiCOX6WAbb1d/2MnEJOYiWVKsw3bKCGZQLD3olMx6gp0BQs+Yupu5DQ7OUJyTyklu7asNO99Izkq7Gla7PfxMwrCQFABTsQQkepctB+J4mUg/NUWUqmUsDtVKiLan9YlYqUpKSTmuAFFmt49oDOx6ChKFSwpQoFuX2chq60FIahbTQlKk7/AKb8QWmaU/JVncM1Qx0oalyWpBsPMlp5VPLmjLf6gW7Bri+8KLL/APdIVLI1Vy16VdNS1XpGMPhgHehfUs/U1d9XjRpKNCXdpD0ueElLKIUNf6tGFRo7mxtGZEsKBILAG5DHW7nb3eE1JYcxDvpbzvf09RZwEfSp9VA8rMzEN69YSRpYebMzO6nU/M4BAOwuSDv94WBUsMb6Uv0PT84VM1wM6X1BB5hXeGJfzMnKMzVqGp5g+RjTbRO6x/DnlFOV+vna0OrTqB396RPGIJQAAQQ1Dubw4oq3sNPtHPJOzOUksHpyQW0hZc4A8xarc3ndnBt5wd9CPCA4qSln3u5p+oMEX4zGSTDjFdz4p/WPQgB39P0j0abURTChSSaIKlE0Clkhuycv3IgwXUZRL3KghAc68wS7C1DWp1EI4aSorU61BBrl0/YQzOnpQOZUN/EYMkcWxsxaiHoKXqw636xPlqcKzKYAUrVWns/eLmKSiaCUkDdkufesS/4EioJzDZB2rdt43hJVXRpFqgEicAljlNX5ncgaWYQf+IQTmKih3ogADt76RqnhKlB6DvBEcEU+ho9ben6xTlH6PAsqebpUqxDk1bu9TAkF7Epc3Jv9vOLMvgBzVIKTUZQR07vDQ4GgDlFdHcV9TEc0EFogBai+QFQN2F2j0zBrNcqtep70FBHSz8GyDlDEgPlTmfwavlDGEkZUgdBQhh5ftEvXpWhbjnJHCianl6Xfy+0PJ4cn+kPqWAHg1ItIwgJanvxpG7oSQh62YlvFoyeu2JtkpWRAyhLuczGrkaE3GpcekNygFICiCA1KCz6NcVh5MtN6X9++sYl0LkguN/S0ZudoBWcheTkBJLBrNo7Wfv8AlGZGEmCWRMKc5oHYt5i4gS8FMmTCQoJQWdlKBA1DWi2lDAVB0dvbeDQpSpUIgL+HlhlEpUdT0102o1qw7P4eBKyBWViS4HXVtIfxE0kjl8Bb9I0mIzMSOvj3hcsnVh2aYFJQlrualheg+wMbYrGplkJNmPc7CrD7QwgeXr+0aTMMlSgSlyNWH5i0Z7k3kdBMJjgtKSBQ6NWD/PJoHqLb9ae6wPDIDM3kPODmQDUGo3EZSaspIGmYNhTz9QzQOfOzNX3+kYXKBoS3hSNm32pSkGCiNi+GJXMzHXo7dKxumUEgJBLCHcQoMGABH23hBag9x5/9Ubxk2hUMomkC7V6e/fjG38WVEBWWo2A82AHjrE4zKnfwbXp7pHlLGtz3itgyhMQhYy5RmZw+UDwPlExUvMwDZWo13tY6k7bCN5Sif3+wg5KlcnNWtrNWz0MNfiXGVCy5Qy5QliK1v5vCYzFQyqysK3/VjXeLMxaiQAxArRIzUrWlavcPa0DnysxYpD9APv71hxnXZe6ycEFTpzJu9QSdqPbUP1jaUiSFAGWSNXUqlv6fGjw3M4c1MwS71zOPMPCc6QpI5kkC/wC28UpJ9MvckP4hSZks8jAMK1Bo1GqKgVL9YQKzKASGCC4KV1RXUhjbcVrGcPiil0mmlND43ga8RnVlbMk3J3hxtP8ARpyRkv2Anz2Sy0JAIOVYzAK3/wBQcguG6wv8xTBqWD3cCzNf7w+eE5g2mgCq92LvpaDK4cBLAalKvX7RfJAlZI+Ix63IdKXYsi3kSWJ/KGeF4haJnzEFyAytaGn3DwwjhiVAlJpepr2EVsJwgBI58po/p5GFPWgkCFJShTNfMQ7dTQnd4okF7D0c+VoNMkISpgQAoXZ6jWvusDw3MnM9Q46fd9LxyyneTKStic7EAtS+2n6+EaTZZyggDd7feGJ4X+EAij/2b3aF8qiHFBqDr5X84tGYESY9DKUoa3of1j0XuETJQUmWeYhVbs4fV6vtElM1anCxmAtSo7EM0V1JcHYecagEWYD1+0bqVGCZrwtCwHUSNk0GgrFZMjp79vCGYgD3+cGCiwqbRlO27GHMsWYe/dzDGFCUsaqVqDQa7VidIxQcAh2u9t9CIdnYwLH0sRRgSzW3vGck+hhEIDntpZt97OY8ldnoHYEjxt79I3lqKgkEu/KOUCnW5PnA5ahzEBgKNRta0atPbxADEiWTmZTHRtT7EGTg1i796ddqQgjiKkmjp1DX87xsjEKJJUtRPfbrCcZAFmSSlXPe4IZu7RrMlJKsyQAq2jebOIyo5i5JJ3MazSzB9dt/GBWBrSmveBT5qUhyWAYDx6d49NSxL9vdtYS4sshDpLKcF/TzjWMbaQUVMFPTlepo/l2uP3ihKlhdUEEXdVNOg9I4JWPKkiqgp25SwpsPKO24E4Qkkk71v/anrE6+nsVjSGUSCs2Y7Dw/Pwr5bYjDhIoS4bT+7fvA8Xj3JNd6M9evSFBOzMDarRzpSYBlrSm5JsX/AHgs/EJIDAvqdNer/lCCxzUjC5nm7Re2xoaVP3EaJndfDpCwc+bCB/O18PSBRKG0Tavpt94YGIFH29hoklQYEPer+jBoz8wgA7nx01frDcLGPYyek2B9tsd9jHN/4kylJWoAaD99YoKxJu+1gNe0QMZIUpYW4JP9X5x0aGmlhibK0melfWnXfsxgyWer+hfzHpCeASpKXJBJ0sB4RQw0wK5SDU38YJ46BG7/AOqnX9Q0bCWrM+z3P66wMTgaB7ttttGSoixuPSM8lGMXMKWqQTeoL+VW84yMUAAyEvuSG8iX8Y0n4hxVIOYhnJta4ZvWAowxc2N94pJVkDf5pKmHkRvtSGWWS6g9GqXIaneFsQFIHKWDse7/ANoIhXIT19bbWv6QNeoEbzMKGqjtXbx2pAJuHy1bLQ3NR36n84HLxBNjoL+sYJJDk6e/tDSa7BsPh1klIK0n/wCx0099YMiYWJFRRy3lUROUSkjR606U1jVWIFc1dS1/PUdIbhYbi3PlqVzBNdFAhuoI/Qxrh8YEligvbuNxaJmCxhUWrlFRUjT94MxUtgcoOwEZvT8ZSkWMRLCkhaHBBtQlL0hTBJICwt2B8D5H3eBIlLSQSskbPvsb6xrLxKgpSAxzJB5hSjje/WJUcUivBv5LqBTUGxf2YXm4diQ5AOre6vBP4soSHArYCwjefPcOBUBztArRDFTOH9J9f1j0MpUSHZPvwj0Va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24" y="3140968"/>
            <a:ext cx="5164784" cy="365014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4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7693"/>
            <a:ext cx="9036496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300" dirty="0"/>
              <a:t>Скорость обезлесения сильно зависит от региона. В настоящее время скорость вырубки лесов наиболее высока (и увеличивается) в развивающихся государствах, расположенных в тропиках. В 1980-х годах тропические леса потеряли 9,2 млн га, а в последнее десятилетие XX века — 8,6 млн га.</a:t>
            </a:r>
          </a:p>
          <a:p>
            <a:pPr algn="just"/>
            <a:r>
              <a:rPr lang="ru-RU" sz="2300" dirty="0"/>
              <a:t>	 К примеру в Нигерии за период с 1900 по 2005 год был уничтожен 81 % древних лесов. В Центральной Америке с 1950 года 2/3 площади тропического леса было превращено в пастбища. Половина бразильского штата Рондония (площадь 243 тыс. км²) в последние годы подверглась обезлесению. Большие площади тропических лесов потеряли такие страны как Мексика, Индия, Филиппины, Индонезия, Таиланд, Мьянма, Малайзия, Бангладеш, Китай, Шри-Ланка, Лаос, Конго, Либерия, Гвинея.</a:t>
            </a:r>
          </a:p>
          <a:p>
            <a:pPr algn="just"/>
            <a:r>
              <a:rPr lang="ru-RU" sz="2300" dirty="0"/>
              <a:t>	В России за период с 2000 по 2013 год площадь лесных массивов сократилась на 20,3 млн га (первое место в мире). Общие потери диких лесов с 2000 по 2013 </a:t>
            </a:r>
            <a:r>
              <a:rPr lang="ru-RU" sz="2300" dirty="0" smtClean="0"/>
              <a:t>год во </a:t>
            </a:r>
            <a:r>
              <a:rPr lang="ru-RU" sz="2300" dirty="0"/>
              <a:t>всем мире составили 7,2% (91,9 млн га) 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4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Истощение полезных ископаемых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7200" cap="none" dirty="0" smtClean="0"/>
              <a:t>Истощение природных ресурсов – выработка ископаемых до степени нерентабельности дальнейшей разработки. </a:t>
            </a:r>
          </a:p>
          <a:p>
            <a:pPr marL="0" indent="0" algn="just">
              <a:buNone/>
            </a:pPr>
            <a:r>
              <a:rPr lang="ru-RU" sz="7200" cap="none" dirty="0" smtClean="0"/>
              <a:t>	Ежегодно из недр земли извлекается более 100 млрд т различного минерального сырья и топлива. Это руды черных и цветных металлов, уголь, нефть, газ, строительные материалы, </a:t>
            </a:r>
            <a:r>
              <a:rPr lang="ru-RU" sz="7200" cap="none" dirty="0" err="1" smtClean="0"/>
              <a:t>горнохимическое</a:t>
            </a:r>
            <a:r>
              <a:rPr lang="ru-RU" sz="7200" cap="none" dirty="0" smtClean="0"/>
              <a:t> сырье. </a:t>
            </a:r>
          </a:p>
          <a:p>
            <a:pPr marL="0" indent="0" algn="just">
              <a:buNone/>
            </a:pPr>
            <a:r>
              <a:rPr lang="ru-RU" sz="7200" cap="none" dirty="0" smtClean="0"/>
              <a:t>Сам термин «полезные ископаемые» обнаруживает сегодня свою неудачность, поскольку число «бесполезных ископаемых», т. Е. Не используемых человечеством, стало резко сокращаться, и с учетом перспективы совершенствования технологии и развития малоотходных циклов в промышленности понятие «полезные ископаемые» фактически распространяется теперь на всю литосферу.</a:t>
            </a:r>
          </a:p>
          <a:p>
            <a:pPr marL="0" indent="0" algn="just">
              <a:buNone/>
            </a:pPr>
            <a:r>
              <a:rPr lang="ru-RU" sz="7200" cap="none" dirty="0" smtClean="0"/>
              <a:t> Наиболее доступные месторождения ископаемых быстро истощаются. Так, интенсивная разработка месторождений железной руды привела к истощению многих залежей не только старого, но и нового света. Оскудели запасы этой руды на </a:t>
            </a:r>
            <a:r>
              <a:rPr lang="ru-RU" sz="7200" cap="none" dirty="0" err="1" smtClean="0"/>
              <a:t>урале</a:t>
            </a:r>
            <a:r>
              <a:rPr lang="ru-RU" sz="7200" cap="none" dirty="0" smtClean="0"/>
              <a:t>, в </a:t>
            </a:r>
            <a:r>
              <a:rPr lang="ru-RU" sz="7200" cap="none" dirty="0" err="1" smtClean="0"/>
              <a:t>лотарингии</a:t>
            </a:r>
            <a:r>
              <a:rPr lang="ru-RU" sz="7200" cap="none" dirty="0" smtClean="0"/>
              <a:t> (</a:t>
            </a:r>
            <a:r>
              <a:rPr lang="ru-RU" sz="7200" cap="none" dirty="0" err="1" smtClean="0"/>
              <a:t>франция</a:t>
            </a:r>
            <a:r>
              <a:rPr lang="ru-RU" sz="7200" cap="none" dirty="0" smtClean="0"/>
              <a:t>), у великих американских озер. Заметно обеднели ресурсы медных руд в </a:t>
            </a:r>
            <a:r>
              <a:rPr lang="ru-RU" sz="7200" cap="none" dirty="0" err="1" smtClean="0"/>
              <a:t>замбии</a:t>
            </a:r>
            <a:r>
              <a:rPr lang="ru-RU" sz="7200" cap="none" dirty="0" smtClean="0"/>
              <a:t> и </a:t>
            </a:r>
            <a:r>
              <a:rPr lang="ru-RU" sz="7200" cap="none" dirty="0" err="1" smtClean="0"/>
              <a:t>заире</a:t>
            </a:r>
            <a:r>
              <a:rPr lang="ru-RU" sz="7200" cap="none" dirty="0" smtClean="0"/>
              <a:t>. А тихоокеанское государство </a:t>
            </a:r>
            <a:r>
              <a:rPr lang="ru-RU" sz="7200" cap="none" dirty="0" err="1" smtClean="0"/>
              <a:t>науру</a:t>
            </a:r>
            <a:r>
              <a:rPr lang="ru-RU" sz="7200" cap="none" dirty="0" smtClean="0"/>
              <a:t>, некогда славившееся колоссальными запасами фосфоритов, уже практически лишилось их.</a:t>
            </a:r>
            <a:endParaRPr lang="ru-RU" sz="7200" cap="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8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8847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Пути решения глобальных экологических проблем: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Во-первых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экологизация</a:t>
            </a:r>
            <a:r>
              <a:rPr lang="ru-RU" sz="2400" dirty="0"/>
              <a:t> производства: </a:t>
            </a:r>
            <a:r>
              <a:rPr lang="ru-RU" sz="2400" dirty="0" err="1">
                <a:solidFill>
                  <a:srgbClr val="FF0000"/>
                </a:solidFill>
              </a:rPr>
              <a:t>природосберегающие</a:t>
            </a:r>
            <a:r>
              <a:rPr lang="ru-RU" sz="2400" dirty="0"/>
              <a:t> технологии, обязательная экологическая экспертиза новых проектов, в идеале -создание </a:t>
            </a:r>
            <a:r>
              <a:rPr lang="ru-RU" sz="2400" dirty="0">
                <a:solidFill>
                  <a:srgbClr val="FF0000"/>
                </a:solidFill>
              </a:rPr>
              <a:t>безотходных технологий </a:t>
            </a:r>
            <a:r>
              <a:rPr lang="ru-RU" sz="2400" dirty="0"/>
              <a:t>замкнутого цикла.</a:t>
            </a:r>
          </a:p>
          <a:p>
            <a:pPr algn="just"/>
            <a:r>
              <a:rPr lang="ru-RU" sz="2400" b="1" dirty="0"/>
              <a:t>Во-вторых,</a:t>
            </a:r>
            <a:r>
              <a:rPr lang="ru-RU" sz="2400" dirty="0"/>
              <a:t> разумное </a:t>
            </a:r>
            <a:r>
              <a:rPr lang="ru-RU" sz="2400" dirty="0">
                <a:solidFill>
                  <a:srgbClr val="FF0000"/>
                </a:solidFill>
              </a:rPr>
              <a:t>самоограничение</a:t>
            </a:r>
            <a:r>
              <a:rPr lang="ru-RU" sz="2400" dirty="0"/>
              <a:t> в расходовании природных ресурсов, особенно - энергетических источников (нефть, уголь), имеющих для жизни человечества важнейшее значение.</a:t>
            </a:r>
          </a:p>
          <a:p>
            <a:pPr algn="just"/>
            <a:r>
              <a:rPr lang="ru-RU" sz="2400" b="1" dirty="0"/>
              <a:t>В-третьих,</a:t>
            </a:r>
            <a:r>
              <a:rPr lang="ru-RU" sz="2400" dirty="0"/>
              <a:t> </a:t>
            </a:r>
            <a:r>
              <a:rPr lang="ru-RU" sz="2400" dirty="0">
                <a:solidFill>
                  <a:srgbClr val="FF0000"/>
                </a:solidFill>
              </a:rPr>
              <a:t>поиск новых</a:t>
            </a:r>
            <a:r>
              <a:rPr lang="ru-RU" sz="2400" dirty="0"/>
              <a:t>, эффективных, безопасных и максимально безвредных для природы </a:t>
            </a:r>
            <a:r>
              <a:rPr lang="ru-RU" sz="2400" dirty="0">
                <a:solidFill>
                  <a:srgbClr val="FF0000"/>
                </a:solidFill>
              </a:rPr>
              <a:t>источников энергии</a:t>
            </a:r>
            <a:r>
              <a:rPr lang="ru-RU" sz="2400" dirty="0"/>
              <a:t>, включая космическую.</a:t>
            </a:r>
          </a:p>
          <a:p>
            <a:pPr algn="just"/>
            <a:r>
              <a:rPr lang="ru-RU" sz="2400" b="1" dirty="0"/>
              <a:t>В-четвертых,</a:t>
            </a:r>
            <a:r>
              <a:rPr lang="ru-RU" sz="2400" dirty="0"/>
              <a:t> </a:t>
            </a:r>
            <a:r>
              <a:rPr lang="ru-RU" sz="2400" dirty="0">
                <a:solidFill>
                  <a:srgbClr val="FF0000"/>
                </a:solidFill>
              </a:rPr>
              <a:t>объединения </a:t>
            </a:r>
            <a:r>
              <a:rPr lang="ru-RU" sz="2400" dirty="0"/>
              <a:t>усилий всех стран для спасения природы.</a:t>
            </a:r>
          </a:p>
          <a:p>
            <a:pPr algn="just"/>
            <a:r>
              <a:rPr lang="ru-RU" sz="2400" b="1" dirty="0"/>
              <a:t>В-пятых</a:t>
            </a:r>
            <a:r>
              <a:rPr lang="ru-RU" sz="2400" dirty="0"/>
              <a:t>, формирование в обществе </a:t>
            </a:r>
            <a:r>
              <a:rPr lang="ru-RU" sz="2400" dirty="0">
                <a:solidFill>
                  <a:srgbClr val="FF0000"/>
                </a:solidFill>
              </a:rPr>
              <a:t>экологического сознания</a:t>
            </a:r>
            <a:r>
              <a:rPr lang="ru-RU" sz="2400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0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krugosvet.ru/images/1011996_1996_3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0" r="5484" b="10690"/>
          <a:stretch/>
        </p:blipFill>
        <p:spPr bwMode="auto">
          <a:xfrm>
            <a:off x="755576" y="1552730"/>
            <a:ext cx="7632847" cy="50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8111" y="44625"/>
            <a:ext cx="4294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</a:t>
            </a:r>
            <a:r>
              <a:rPr kumimoji="0" lang="ru-RU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литосферы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2924944"/>
            <a:ext cx="319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2940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Наиболее распространенными химическими элементами в земной</a:t>
            </a:r>
          </a:p>
          <a:p>
            <a:r>
              <a:rPr lang="ru-RU" dirty="0"/>
              <a:t>коре являются: кислород, кремний, алюминий, железо, калий, </a:t>
            </a:r>
            <a:r>
              <a:rPr lang="ru-RU" dirty="0" smtClean="0"/>
              <a:t>натрий,</a:t>
            </a:r>
            <a:endParaRPr lang="ru-RU" dirty="0"/>
          </a:p>
          <a:p>
            <a:r>
              <a:rPr lang="ru-RU" dirty="0" smtClean="0"/>
              <a:t>кальций и магний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34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16F496-0005-4696-AFE7-3D0ECABF1BF5}"/>
              </a:ext>
            </a:extLst>
          </p:cNvPr>
          <p:cNvSpPr txBox="1"/>
          <p:nvPr/>
        </p:nvSpPr>
        <p:spPr>
          <a:xfrm>
            <a:off x="467544" y="476672"/>
            <a:ext cx="8280920" cy="568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ts val="12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Байкальский ЦБК</a:t>
            </a:r>
          </a:p>
          <a:p>
            <a:pPr indent="450215" algn="ctr">
              <a:lnSpc>
                <a:spcPts val="1200"/>
              </a:lnSpc>
              <a:spcBef>
                <a:spcPts val="200"/>
              </a:spcBef>
            </a:pP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Байкальского целлюлозного завода (впоследствии получившего название «Байкальский целлюлозно-бумажный комбинат») началось 17 апреля 1961 года одновременно с основанием посёлка строителей.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ОАО "Байкальский ЦБК" расположен на южном побережье оз. Байкал в Слюдянском районе Иркутской области, в 150 км от г. Иркутска и в 1,5 км восточнее жилой застройки г.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айкальска. Промышленная зона ОАО "Байкальский ЦБК" занимает площадь 748,4 га.</a:t>
            </a:r>
          </a:p>
          <a:p>
            <a:pPr indent="450215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Закрыт "БЦБК" 25 декабря 2013 года.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C2243-7368-406E-B207-3C405EDF1B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940425" cy="28714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30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5030F7-F257-4E4D-88D5-B45D41F48922}"/>
              </a:ext>
            </a:extLst>
          </p:cNvPr>
          <p:cNvSpPr txBox="1"/>
          <p:nvPr/>
        </p:nvSpPr>
        <p:spPr>
          <a:xfrm>
            <a:off x="755576" y="76470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площадь карт ОАО «БЦБК» составляет более 150 га. Отходы объемом около 8 млн. м</a:t>
            </a:r>
            <a:r>
              <a:rPr lang="ru-RU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складированы в картах накопителях, имеющих многослойную гидроизоляцию из природных и синтетических материалов, предотвращающих дренаж, с сейсмоустойчивостью в 9 баллов.  Карты-накопителя расположены на двух промплощадках –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Солзанская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Бабхинская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712C0E-85DD-44B0-B368-40EFA68A49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51835"/>
            <a:ext cx="5661571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B5D7DD-82CF-4BA6-9076-D5F0D181B1DF}"/>
              </a:ext>
            </a:extLst>
          </p:cNvPr>
          <p:cNvSpPr txBox="1"/>
          <p:nvPr/>
        </p:nvSpPr>
        <p:spPr>
          <a:xfrm>
            <a:off x="6516216" y="29249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№5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1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A290CCC-F5F2-49C8-84C5-2112EF2CC1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548680"/>
            <a:ext cx="5940425" cy="52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B9662A-B3EA-4D07-9F19-F4F50BFCA395}"/>
              </a:ext>
            </a:extLst>
          </p:cNvPr>
          <p:cNvSpPr txBox="1"/>
          <p:nvPr/>
        </p:nvSpPr>
        <p:spPr>
          <a:xfrm>
            <a:off x="7092280" y="134076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Карта № 7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63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C65A1B-C4E5-4F0C-BD8A-1963299DAA67}"/>
              </a:ext>
            </a:extLst>
          </p:cNvPr>
          <p:cNvSpPr txBox="1"/>
          <p:nvPr/>
        </p:nvSpPr>
        <p:spPr>
          <a:xfrm>
            <a:off x="611560" y="56667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</a:rPr>
              <a:t>ООО «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</a:rPr>
              <a:t>Усольехимпром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</a:rPr>
              <a:t>»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</a:rPr>
              <a:t>являлось производством, производившим хлор и каустическую соду по двум технологиям – путем электролиза водного раствора хлорида натрия на электролизерах с диафрагмой и с ртутным катодом. В настоящее время цех ртутного электролиза не функционирует, производство приостановило свое действие 22 сентября 1998 г.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</a:rPr>
              <a:t>В настоящее время цех является полуразрушенным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</a:rPr>
              <a:t>аварийно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</a:rPr>
              <a:t> опасным. На полах корпуса и вокруг него навален шлам и строительный мусор.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9E2E5D-5869-4C06-9CA3-9F97BEA6AC1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671589"/>
            <a:ext cx="5194712" cy="36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09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E20612BB-1418-4452-AC60-FE6575514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19326"/>
              </p:ext>
            </p:extLst>
          </p:nvPr>
        </p:nvGraphicFramePr>
        <p:xfrm>
          <a:off x="628327" y="1484784"/>
          <a:ext cx="77724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="" xmlns:a16="http://schemas.microsoft.com/office/drawing/2014/main" val="1345644932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108616772"/>
                    </a:ext>
                  </a:extLst>
                </a:gridCol>
              </a:tblGrid>
              <a:tr h="1917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Резервуары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«Усольехимпром» (тонн)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32939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расход (по отчетности)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46249167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 потери металла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8398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Стоки (в р. Ангару)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58501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атмосферу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18001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шламонакопители (сульфид ртути)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51623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Подсчитанные запасы в рыхлых отложениях участка цеха ртутного электролиза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51164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Подземный сток (в р. Ангару)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8895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Суммарное поступление в систему Братского водохранилища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≈76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3530490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Суммарное поступление в окружающую среду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3319643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5CC9B191-049A-4845-A812-9C0DC60E7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27" y="404664"/>
            <a:ext cx="806489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поступления ртути (тонны) в окружающую среду от ООО «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Усольехимпром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 год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29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4BBAD8-B352-4881-A9A2-89BF1674341C}"/>
              </a:ext>
            </a:extLst>
          </p:cNvPr>
          <p:cNvSpPr txBox="1"/>
          <p:nvPr/>
        </p:nvSpPr>
        <p:spPr>
          <a:xfrm>
            <a:off x="773578" y="620688"/>
            <a:ext cx="75968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/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Загрязнение почв и грунтов исследуемой промплощадки предприятия ООО «</a:t>
            </a:r>
            <a:r>
              <a:rPr lang="ru-RU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Усольехимпром</a:t>
            </a: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ртутью обусловлено рядом причин: </a:t>
            </a:r>
          </a:p>
          <a:p>
            <a:pPr indent="540385"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механическими потерями вблизи цеха ртутного электролиза при демонтаже оборудования;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переносом поверхностными водами и стоками неработающей системы ливневой канализации в районе корпуса цеха ртутного электролиза;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свалками </a:t>
            </a:r>
            <a:r>
              <a:rPr lang="ru-RU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недемеркуризированных</a:t>
            </a: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металлоконструкций в восточной части промплощадки;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механическими потерями металлической ртути и загрязненного ею шлама на участке хранения контейнеров, подготовленных для отправки на переработку;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аварийными ситуациями на трубопроводах системы промышленно-ливневой канализации;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переносом на колесах автотранспорта, а также дефляцией и осаждением из загрязненного воздуха.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28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6977" r="4651" b="4909"/>
          <a:stretch>
            <a:fillRect/>
          </a:stretch>
        </p:blipFill>
        <p:spPr bwMode="auto">
          <a:xfrm>
            <a:off x="142844" y="1428736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5" descr="C:\Documents and Settings\User\Мои документы\ГК Свирск\2011\фото\пробоотбор\фото\Абар., Язовц\S1050010.JPG"/>
          <p:cNvPicPr>
            <a:picLocks noChangeAspect="1" noChangeArrowheads="1"/>
          </p:cNvPicPr>
          <p:nvPr/>
        </p:nvPicPr>
        <p:blipFill>
          <a:blip r:embed="rId3" cstate="print"/>
          <a:srcRect r="12821" b="3394"/>
          <a:stretch>
            <a:fillRect/>
          </a:stretch>
        </p:blipFill>
        <p:spPr bwMode="auto">
          <a:xfrm>
            <a:off x="2928926" y="2143116"/>
            <a:ext cx="24288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Мои документы\ГК Свирск\2011\фото\пробоотбор\фото\кулеры\S111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56" y="1428736"/>
            <a:ext cx="2714644" cy="180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43174" y="1357298"/>
            <a:ext cx="378621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Общий объем строительного мусора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класса опасности – 6,3 тыс. 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класса опасности – 311 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Общий объем демонтированных конструкций составил 6,6 тыс. 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142976" y="3714752"/>
            <a:ext cx="4143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Работы по обезвреживанию отходов АМЗ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500794" y="1500174"/>
            <a:ext cx="2286048" cy="214314"/>
          </a:xfrm>
          <a:solidFill>
            <a:srgbClr val="FFC000"/>
          </a:solidFill>
        </p:spPr>
        <p:txBody>
          <a:bodyPr>
            <a:noAutofit/>
          </a:bodyPr>
          <a:lstStyle/>
          <a:p>
            <a:pPr eaLnBrk="1" hangingPunct="1"/>
            <a:r>
              <a:rPr lang="ru-RU" sz="105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вскрытые бункеры цеха рафинации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86322"/>
            <a:ext cx="34290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000504"/>
            <a:ext cx="254076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786322"/>
            <a:ext cx="342916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 l="18439" t="12468" r="5962"/>
          <a:stretch>
            <a:fillRect/>
          </a:stretch>
        </p:blipFill>
        <p:spPr bwMode="auto">
          <a:xfrm>
            <a:off x="6286512" y="3571876"/>
            <a:ext cx="2714644" cy="176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Блок-схема: память с посл. доступом 21"/>
          <p:cNvSpPr/>
          <p:nvPr/>
        </p:nvSpPr>
        <p:spPr>
          <a:xfrm>
            <a:off x="4357686" y="4500570"/>
            <a:ext cx="1143008" cy="92869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4286248" y="4643446"/>
            <a:ext cx="1285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Оросительные установки «Роса» (обезвреживание отходов)</a:t>
            </a:r>
          </a:p>
        </p:txBody>
      </p:sp>
      <p:sp>
        <p:nvSpPr>
          <p:cNvPr id="24" name="Блок-схема: память с посл. доступом 23"/>
          <p:cNvSpPr/>
          <p:nvPr/>
        </p:nvSpPr>
        <p:spPr>
          <a:xfrm>
            <a:off x="5357818" y="3643314"/>
            <a:ext cx="928694" cy="64294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3"/>
          <p:cNvSpPr>
            <a:spLocks noChangeArrowheads="1"/>
          </p:cNvSpPr>
          <p:nvPr/>
        </p:nvSpPr>
        <p:spPr bwMode="auto">
          <a:xfrm>
            <a:off x="5286380" y="3786190"/>
            <a:ext cx="114300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Обезвреженные огарки </a:t>
            </a:r>
          </a:p>
        </p:txBody>
      </p:sp>
      <p:sp>
        <p:nvSpPr>
          <p:cNvPr id="25" name="Блок-схема: память с посл. доступом 24"/>
          <p:cNvSpPr/>
          <p:nvPr/>
        </p:nvSpPr>
        <p:spPr>
          <a:xfrm rot="10626842">
            <a:off x="3794910" y="5641259"/>
            <a:ext cx="1281660" cy="107287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714744" y="5643578"/>
            <a:ext cx="128588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Общий вид работ по обезвреживанию отходов на промплощадке АМЗ</a:t>
            </a:r>
          </a:p>
        </p:txBody>
      </p:sp>
      <p:sp>
        <p:nvSpPr>
          <p:cNvPr id="26" name="Блок-схема: память с посл. доступом 25"/>
          <p:cNvSpPr/>
          <p:nvPr/>
        </p:nvSpPr>
        <p:spPr>
          <a:xfrm rot="10800000">
            <a:off x="2500298" y="4071942"/>
            <a:ext cx="1143008" cy="71438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428860" y="4143380"/>
            <a:ext cx="121444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Обработка строительного мусора ПАВ</a:t>
            </a:r>
          </a:p>
        </p:txBody>
      </p:sp>
      <p:sp>
        <p:nvSpPr>
          <p:cNvPr id="27" name="Выноска 1 26"/>
          <p:cNvSpPr/>
          <p:nvPr/>
        </p:nvSpPr>
        <p:spPr>
          <a:xfrm>
            <a:off x="5286380" y="2428868"/>
            <a:ext cx="1071570" cy="1000132"/>
          </a:xfrm>
          <a:prstGeom prst="borderCallout1">
            <a:avLst>
              <a:gd name="adj1" fmla="val 18750"/>
              <a:gd name="adj2" fmla="val -1240"/>
              <a:gd name="adj3" fmla="val 73713"/>
              <a:gd name="adj4" fmla="val -30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286380" y="2428868"/>
            <a:ext cx="100013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Демонтаж вспомогательного цеха, выемка фундамента в 2,5 м.</a:t>
            </a:r>
          </a:p>
        </p:txBody>
      </p:sp>
      <p:sp>
        <p:nvSpPr>
          <p:cNvPr id="28" name="Выноска 1 27"/>
          <p:cNvSpPr/>
          <p:nvPr/>
        </p:nvSpPr>
        <p:spPr>
          <a:xfrm>
            <a:off x="642910" y="3000372"/>
            <a:ext cx="1643074" cy="428628"/>
          </a:xfrm>
          <a:prstGeom prst="borderCallout1">
            <a:avLst>
              <a:gd name="adj1" fmla="val -970"/>
              <a:gd name="adj2" fmla="val 11885"/>
              <a:gd name="adj3" fmla="val -109796"/>
              <a:gd name="adj4" fmla="val 55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472" y="3000372"/>
            <a:ext cx="18573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Демонтаж здания основного цеха, высота 17 м</a:t>
            </a: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9" cstate="print"/>
          <a:srcRect l="7041" t="7330" r="4146" b="26712"/>
          <a:stretch>
            <a:fillRect/>
          </a:stretch>
        </p:blipFill>
        <p:spPr bwMode="auto">
          <a:xfrm>
            <a:off x="6572264" y="0"/>
            <a:ext cx="257173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Промплощадка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АМЗ МО «город Свирск»,  площадь 13 га 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Количество отходов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промплощадки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АМЗ:</a:t>
            </a:r>
          </a:p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Мышьяксодержащие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огарки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156,905 тыс.т.,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(содержание мышьяка около 1,1%);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Строительные конструкции , загрязненные мышьяком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16,5 тыс. т.;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Загрязненный  мышьяком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почвогрунт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47,95 тыс. 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(средняя концентрация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мышьяка 1 г/кг).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F2257-C9A1-4B0B-8EC7-98E08CB04BA3}" type="slidenum">
              <a:rPr lang="ru-RU" sz="1800" b="1" smtClean="0"/>
              <a:pPr>
                <a:defRPr/>
              </a:pPr>
              <a:t>27</a:t>
            </a:fld>
            <a:endParaRPr lang="ru-RU" sz="1800" b="1" dirty="0"/>
          </a:p>
        </p:txBody>
      </p:sp>
      <p:pic>
        <p:nvPicPr>
          <p:cNvPr id="25603" name="Рисунок 2" descr="H:\My Documents\ГК Свирск\2012\фото\от Мусатова\IMG_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8723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642910" y="0"/>
            <a:ext cx="5072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Рекультивация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промплощадки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АМЗ, 2012-2013  гг.</a:t>
            </a:r>
          </a:p>
        </p:txBody>
      </p:sp>
      <p:pic>
        <p:nvPicPr>
          <p:cNvPr id="25605" name="Рисунок 1" descr="H:\My Documents\ГК Свирск\2012\фото\24.12.12\S130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000396" cy="19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2" descr="H:\My Documents\ГК Свирск\2012\фото\24.12.12\S1300008.JPG"/>
          <p:cNvPicPr>
            <a:picLocks noChangeAspect="1" noChangeArrowheads="1"/>
          </p:cNvPicPr>
          <p:nvPr/>
        </p:nvPicPr>
        <p:blipFill>
          <a:blip r:embed="rId4" cstate="print"/>
          <a:srcRect l="6896" t="9623" r="1724" b="16599"/>
          <a:stretch>
            <a:fillRect/>
          </a:stretch>
        </p:blipFill>
        <p:spPr bwMode="auto">
          <a:xfrm>
            <a:off x="2714612" y="1428736"/>
            <a:ext cx="378621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решение 6"/>
          <p:cNvSpPr/>
          <p:nvPr/>
        </p:nvSpPr>
        <p:spPr>
          <a:xfrm>
            <a:off x="3357554" y="428604"/>
            <a:ext cx="2643206" cy="9286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9058" y="57148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Выемка загрязненного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почвогрунта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2571744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 территории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71472" y="3143248"/>
            <a:ext cx="5572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Захоронение обезвреженных отходов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промплощадки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АМЗ</a:t>
            </a: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5"/>
          <a:srcRect l="14063" t="10234" r="12500" b="17967"/>
          <a:stretch>
            <a:fillRect/>
          </a:stretch>
        </p:blipFill>
        <p:spPr bwMode="auto">
          <a:xfrm>
            <a:off x="4214810" y="3548293"/>
            <a:ext cx="4786346" cy="3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00958" y="6429396"/>
            <a:ext cx="1500198" cy="2539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Полигон Северный 5</a:t>
            </a:r>
          </a:p>
        </p:txBody>
      </p:sp>
      <p:pic>
        <p:nvPicPr>
          <p:cNvPr id="13" name="Рисунок 12" descr="D:\Все\X-files\ИрГТУ\Свирск\ГК Свирск\Свирск скрины\Устройство полигона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00438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8596" y="6000768"/>
            <a:ext cx="192882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Устройство котлована на площадке Северный 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1005" y="47418"/>
            <a:ext cx="3857652" cy="182072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Космическая съемка места расположения бывшей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промлощадки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мышьяковистого завода в поселке Вершино-Дарасунский: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- условные границы бывшей промплощадки;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- строения ООО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Урюмкан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   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1–обозначение и нумерация мест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пробоотбора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440F44F-C276-4535-8930-6D1FA41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275353" y="805975"/>
            <a:ext cx="171450" cy="12541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92CDD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257011" y="1178703"/>
            <a:ext cx="201613" cy="21431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 flipH="1" flipV="1">
            <a:off x="5257011" y="1458170"/>
            <a:ext cx="142876" cy="14287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E:\Фото\5-8.10.16 Забайк. край\Вершино-Дарасунский\IMAG4190.jpg"/>
          <p:cNvPicPr/>
          <p:nvPr/>
        </p:nvPicPr>
        <p:blipFill>
          <a:blip r:embed="rId3" cstate="print"/>
          <a:srcRect r="3595" b="7107"/>
          <a:stretch>
            <a:fillRect/>
          </a:stretch>
        </p:blipFill>
        <p:spPr bwMode="auto">
          <a:xfrm>
            <a:off x="116349" y="3208402"/>
            <a:ext cx="4493372" cy="25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Все\X-files\Оля-ля))\Разное 2015\докторская\фото-рисунки\Точки отбора проб с ореолами.jpg"/>
          <p:cNvPicPr/>
          <p:nvPr/>
        </p:nvPicPr>
        <p:blipFill>
          <a:blip r:embed="rId4" cstate="print"/>
          <a:srcRect l="7430" r="13075"/>
          <a:stretch>
            <a:fillRect/>
          </a:stretch>
        </p:blipFill>
        <p:spPr bwMode="auto">
          <a:xfrm>
            <a:off x="172429" y="108352"/>
            <a:ext cx="50006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rot="5400000">
            <a:off x="-275596" y="1777946"/>
            <a:ext cx="3143272" cy="1285884"/>
          </a:xfrm>
          <a:prstGeom prst="straightConnector1">
            <a:avLst/>
          </a:prstGeom>
          <a:ln w="34925">
            <a:solidFill>
              <a:srgbClr val="E61A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219889" y="3793733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Приемный бункер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кулера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после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возгонки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триоксида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мышьяка </a:t>
            </a:r>
          </a:p>
        </p:txBody>
      </p:sp>
      <p:pic>
        <p:nvPicPr>
          <p:cNvPr id="11" name="Рисунок 10" descr="C:\Users\Olenka\Desktop\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624" y="1896925"/>
            <a:ext cx="3446905" cy="192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EAF7A1-F3FF-4855-A604-60D1C9F6A94E}"/>
              </a:ext>
            </a:extLst>
          </p:cNvPr>
          <p:cNvSpPr txBox="1"/>
          <p:nvPr/>
        </p:nvSpPr>
        <p:spPr>
          <a:xfrm>
            <a:off x="653098" y="6173219"/>
            <a:ext cx="346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Максимальное содержание мышьяка в почве 79885 ПДК (2 мг/кг).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C357E1F-ADD2-4968-B423-3F4A036B233F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9720" y="4263373"/>
            <a:ext cx="4163546" cy="23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AB771F-5D8F-4C08-BFA2-11980D12BB15}"/>
              </a:ext>
            </a:extLst>
          </p:cNvPr>
          <p:cNvSpPr txBox="1"/>
          <p:nvPr/>
        </p:nvSpPr>
        <p:spPr>
          <a:xfrm>
            <a:off x="4716016" y="6599146"/>
            <a:ext cx="346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Отвалы </a:t>
            </a:r>
            <a:r>
              <a:rPr lang="ru-RU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мышьяксодержащих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огарков</a:t>
            </a:r>
            <a:endParaRPr lang="ru-RU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70900F8-A073-487E-ADBB-6B672C49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C0BDF6-8D61-4A31-A8B9-D5488995DF34}"/>
              </a:ext>
            </a:extLst>
          </p:cNvPr>
          <p:cNvPicPr/>
          <p:nvPr/>
        </p:nvPicPr>
        <p:blipFill>
          <a:blip r:embed="rId3" cstate="print"/>
          <a:srcRect l="21511" t="39286" r="4333"/>
          <a:stretch>
            <a:fillRect/>
          </a:stretch>
        </p:blipFill>
        <p:spPr bwMode="auto">
          <a:xfrm>
            <a:off x="323528" y="188640"/>
            <a:ext cx="59766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62709E-8016-4F67-983F-AC6A0F92E0C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3429000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3A59DC-02CA-4ED8-B916-51F71AC64908}"/>
              </a:ext>
            </a:extLst>
          </p:cNvPr>
          <p:cNvSpPr txBox="1"/>
          <p:nvPr/>
        </p:nvSpPr>
        <p:spPr>
          <a:xfrm>
            <a:off x="5715273" y="366993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зоны с превышением ПДК по мышьяку более чем в 5000 составляет около 9 га.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4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72843"/>
            <a:ext cx="9144000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Строение литосферы</a:t>
            </a:r>
            <a:endParaRPr lang="ru-RU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Почва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это сложное плодородное тело,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которое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образовалось в течении тысячелетий под воздействием смеси минеральных веществ, получаемых при разрушении горных пород и органических веществ, получаемых из растительных и животных организмов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Земная кора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это твердая часть литосферы, толщиной от 5 км (под океаном) до 75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км (под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материком).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материковой земной коре различают 3 слоя: осадочный (0-20 км), гранитный (10-40 км), базальтовый (10-70 км).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океанической: осадочный (несколько сотен метров) и базальтовый (около 5 км).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Мантия земли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это геосфера, окружающая ядро земли. Составляет 83% объема земли и около 2/3 ее массы. Простирается от земной коры до глубины 2900 км.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Состоит из 3 слоев: первые два образуют верхнюю мантию, толщиной 850-900 км; третий – нижняя мантия, толщиной 2000 км.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Верхний слой верхней мантии твердый и вместе с земной корой образует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литосферу.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других слоя содержат текучее вещество.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Земное ядро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Радиус 3,5 тыс. км. Делится на внешнее ядро 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субядро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(1,3 тыс. км)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6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75" y="11663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Источники (причины) загрязнение литосферы</a:t>
            </a:r>
          </a:p>
          <a:p>
            <a:pPr algn="just"/>
            <a:endParaRPr lang="ru-RU" dirty="0"/>
          </a:p>
          <a:p>
            <a:pPr lvl="0" algn="just"/>
            <a:r>
              <a:rPr lang="ru-RU" b="1" dirty="0"/>
              <a:t>- </a:t>
            </a:r>
            <a:r>
              <a:rPr lang="ru-RU" b="1" dirty="0">
                <a:solidFill>
                  <a:srgbClr val="FF0000"/>
                </a:solidFill>
              </a:rPr>
              <a:t>Жилые дома и коммунально-бытовые предприятия</a:t>
            </a:r>
            <a:r>
              <a:rPr lang="ru-RU" b="1" dirty="0"/>
              <a:t>.</a:t>
            </a:r>
            <a:r>
              <a:rPr lang="ru-RU" dirty="0"/>
              <a:t> В составе загрязняющих веществ этой категории источников преобладают бытовой мусор, пищевые отходы, строительный мусор, отходы отопительных систем, пришедшие в негодность предметы домашнего обихода и т.п. Все это собирается и вывозится на свалки. Для крупных городов сбор и уничтожение бытового мусора на свалках превратили в трудноразрешимую проблему. Простое сжигание мусора на городских свалках сопровождается выделением ядовитых веществ.</a:t>
            </a:r>
          </a:p>
          <a:p>
            <a:pPr lvl="0" algn="just"/>
            <a:endParaRPr lang="ru-RU" dirty="0"/>
          </a:p>
          <a:p>
            <a:pPr lvl="0" algn="just"/>
            <a:r>
              <a:rPr lang="ru-RU" b="1" dirty="0">
                <a:solidFill>
                  <a:srgbClr val="FF0000"/>
                </a:solidFill>
              </a:rPr>
              <a:t>- Промышленные предприятия.</a:t>
            </a:r>
            <a:r>
              <a:rPr lang="ru-RU" dirty="0"/>
              <a:t> В твердых и жидких промышленных отходах постоянно присутствуют вещества, способные оказывать токсическое воздействие на живые организмы и растения. Например, в отходах металлургической промышленности обычно присутствуют соли тяжелых металлов. Машиностроительная промышленность выбрасывает в окружающую природную среду цианиды, соединения мышьяка, бериллия; при производстве пластмасс и искусственных волокон образуются отходы, содержащие фенол, бензол, стирол; при производстве синтетических каучуков в почву попадают отходы катализаторов, некондиционные полимерные сгустки; при производстве резиновых изделий в окружающую среду поступают пылевидные ингредиенты, сажа, которые оседают на почву и растения.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4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/>
              <a:t>- </a:t>
            </a:r>
            <a:r>
              <a:rPr lang="ru-RU" b="1" dirty="0">
                <a:solidFill>
                  <a:srgbClr val="FF0000"/>
                </a:solidFill>
              </a:rPr>
              <a:t>Транспорт.</a:t>
            </a:r>
            <a:r>
              <a:rPr lang="ru-RU" dirty="0"/>
              <a:t> При работе двигателей внутреннего сгорания интенсивно выделяются оксиды азота, свинец, углеводороды, оксид углерода, сажа и другие вещества, оседающие на поверхность земли или поглощаемые растениями.</a:t>
            </a:r>
          </a:p>
          <a:p>
            <a:pPr lvl="0" algn="just"/>
            <a:endParaRPr lang="ru-RU" b="1" dirty="0"/>
          </a:p>
          <a:p>
            <a:pPr lvl="0" algn="just"/>
            <a:r>
              <a:rPr lang="ru-RU" b="1" dirty="0">
                <a:solidFill>
                  <a:srgbClr val="FF0000"/>
                </a:solidFill>
              </a:rPr>
              <a:t>- Сельское хозяйство. Загрязнение почвы пестицидами</a:t>
            </a:r>
            <a:r>
              <a:rPr lang="ru-RU" dirty="0"/>
              <a:t> Загрязнение почвы в сельском хозяйстве происходит вследствие внесения огромных количеств минеральных удобрений и ядохимикатов. Известно, что в составе некоторых ядохимикатов содержится ртуть. Почва загрязняется также при использовании в сельском хозяйстве пестицидов (химические средства, используемые для борьбы с вредителями и болезнями растений, сорняками, вредителями зерна и </a:t>
            </a:r>
            <a:r>
              <a:rPr lang="ru-RU" dirty="0" err="1"/>
              <a:t>зернопродуктов</a:t>
            </a:r>
            <a:r>
              <a:rPr lang="ru-RU" dirty="0"/>
              <a:t> и </a:t>
            </a:r>
            <a:r>
              <a:rPr lang="ru-RU" dirty="0" err="1"/>
              <a:t>тп</a:t>
            </a:r>
            <a:r>
              <a:rPr lang="ru-RU" dirty="0"/>
              <a:t>). Известно, что нормальный рост растений определяется различными физическими, химическими и биологическими процессами, которые протекают в почве. При попадании в почву пестициды могут быть включены в эти процессы с их накоплением в растениях. Кроме того, они сохраняют устойчивость в почве длительное время, что также обуславливает их накопление в пищевых цепях.</a:t>
            </a:r>
          </a:p>
          <a:p>
            <a:pPr lvl="0" algn="just"/>
            <a:endParaRPr lang="ru-RU" dirty="0"/>
          </a:p>
          <a:p>
            <a:pPr lvl="0" algn="just"/>
            <a:r>
              <a:rPr lang="ru-RU" b="1" dirty="0">
                <a:solidFill>
                  <a:srgbClr val="FF0000"/>
                </a:solidFill>
              </a:rPr>
              <a:t>- Захоронение радиоактивных отходов</a:t>
            </a:r>
            <a:r>
              <a:rPr lang="ru-RU" b="1" dirty="0"/>
              <a:t>.</a:t>
            </a:r>
            <a:r>
              <a:rPr lang="ru-RU" dirty="0"/>
              <a:t> В процессе ядерной реакции на атомных электростанциях лишь 0,5-1,5% ядерного топлива превращается в тепловую энергию, а остальная часть(98,5-99,5%) выгружается из атомных реакторов в виде отходов. Эти отходы представляют собой радиоактивные продукты расщепления урана - плутоний, цезий, стронций и другие.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3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82960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Опустынивание земель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cap="none" dirty="0" smtClean="0"/>
              <a:t>Один из самых глобальных и быстротечных процессов современности - расширение опустынивания, падение и, в самых крайних случаях, полное уничтожение биологического потенциала земли, что приводит к условиям, аналогичным условиям естественной пустыни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baikalpress.ru/sites/default/files/08-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60" y="4077072"/>
            <a:ext cx="364804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reenpeace.org/russia/Global/russia/image/2009/12/4200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1048"/>
            <a:ext cx="5495959" cy="29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47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24936" cy="64807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	</a:t>
            </a:r>
            <a:r>
              <a:rPr lang="ru-RU" sz="80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Опустынивание</a:t>
            </a:r>
            <a:r>
              <a:rPr lang="ru-RU" sz="8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или </a:t>
            </a:r>
            <a:r>
              <a:rPr lang="ru-RU" sz="8000" b="1" cap="non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дезертификация</a:t>
            </a:r>
            <a:r>
              <a:rPr lang="ru-RU" sz="8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— деградация земель, вызванная как деятельностью человека (антропогенными причинами), так и природными факторами и процессами. Термин «климатическое опустынивание» был предложен в 1940-х годах французским исследователем </a:t>
            </a:r>
            <a:r>
              <a:rPr lang="ru-RU" sz="8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Обервилем</a:t>
            </a:r>
            <a:r>
              <a:rPr lang="ru-RU" sz="8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Понятие «земля» в данном случае означает </a:t>
            </a:r>
            <a:r>
              <a:rPr lang="ru-RU" sz="8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биопродуктивную</a:t>
            </a:r>
            <a:r>
              <a:rPr lang="ru-RU" sz="8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систему, состоящую из почвы, воды, растительности, прочей биомассы, а также экологические и гидрологические процессы внутри системы.</a:t>
            </a:r>
          </a:p>
          <a:p>
            <a:pPr marL="0" indent="0" algn="just">
              <a:buNone/>
            </a:pPr>
            <a:r>
              <a:rPr lang="ru-RU" sz="8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8000" cap="none" dirty="0">
                <a:latin typeface="Arial" panose="020B0604020202020204" pitchFamily="34" charset="0"/>
                <a:cs typeface="Arial" panose="020B0604020202020204" pitchFamily="34" charset="0"/>
              </a:rPr>
              <a:t>Опустынивание относится к </a:t>
            </a:r>
            <a:r>
              <a:rPr lang="ru-RU" sz="8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труднокомпенсируемым</a:t>
            </a:r>
            <a:r>
              <a:rPr lang="ru-RU" sz="8000" cap="none" dirty="0">
                <a:latin typeface="Arial" panose="020B0604020202020204" pitchFamily="34" charset="0"/>
                <a:cs typeface="Arial" panose="020B0604020202020204" pitchFamily="34" charset="0"/>
              </a:rPr>
              <a:t> последствиям климатических изменений, так как на восстановление одного условного сантиметра плодородного почвенного покрова уходит в аридной зоне в среднем от 70 до 150 лет.</a:t>
            </a:r>
          </a:p>
          <a:p>
            <a:pPr marL="0" indent="0" algn="just">
              <a:buNone/>
            </a:pPr>
            <a:r>
              <a:rPr lang="ru-RU" sz="80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Деградация земель </a:t>
            </a:r>
            <a:r>
              <a:rPr lang="ru-RU" sz="8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— снижение или потеря биологической и экономической продуктивности пахотных земель или пастбищ в результате землепользования. Характеризуется изменением функций почв</a:t>
            </a:r>
            <a:r>
              <a:rPr lang="ru-RU" sz="8000" cap="none" dirty="0">
                <a:latin typeface="Arial" panose="020B0604020202020204" pitchFamily="34" charset="0"/>
                <a:cs typeface="Arial" panose="020B0604020202020204" pitchFamily="34" charset="0"/>
              </a:rPr>
              <a:t>, количественному и качественному ухудшению их состава и </a:t>
            </a:r>
            <a:r>
              <a:rPr lang="ru-RU" sz="8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свойств, снижению </a:t>
            </a:r>
            <a:r>
              <a:rPr lang="ru-RU" sz="8000" cap="none" dirty="0">
                <a:latin typeface="Arial" panose="020B0604020202020204" pitchFamily="34" charset="0"/>
                <a:cs typeface="Arial" panose="020B0604020202020204" pitchFamily="34" charset="0"/>
              </a:rPr>
              <a:t>природно-хозяйственной значимости </a:t>
            </a:r>
            <a:r>
              <a:rPr lang="ru-RU" sz="8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земель, увяданием растительности, снижением связанности почвы, в результате чего становится возможной быстрая ветровая эрозия.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2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773338" cy="72008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Основные факторы и причины развития опустынивания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2" y="1196752"/>
            <a:ext cx="850898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3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endParaRPr lang="ru-RU" sz="2400" dirty="0" smtClean="0"/>
          </a:p>
          <a:p>
            <a:pPr algn="just"/>
            <a:r>
              <a:rPr lang="ru-RU" sz="2000" dirty="0" smtClean="0"/>
              <a:t>Наиболее </a:t>
            </a:r>
            <a:r>
              <a:rPr lang="ru-RU" sz="2000" dirty="0"/>
              <a:t>известными причинами опустынивания являются </a:t>
            </a:r>
            <a:r>
              <a:rPr lang="ru-RU" sz="2000" dirty="0">
                <a:solidFill>
                  <a:srgbClr val="FF0000"/>
                </a:solidFill>
              </a:rPr>
              <a:t>чрезмерный выпас, перенаселенность, вырубка леса и лесные пожары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	Для людей деградация земель означает очень </a:t>
            </a:r>
            <a:r>
              <a:rPr lang="ru-RU" sz="2000" dirty="0">
                <a:solidFill>
                  <a:srgbClr val="FF0000"/>
                </a:solidFill>
              </a:rPr>
              <a:t>низкую продуктивность</a:t>
            </a:r>
            <a:r>
              <a:rPr lang="ru-RU" sz="2000" dirty="0"/>
              <a:t>, а иногда и гибель урожаев. Биомасса пастбищ снижается, и остается меньше корма для скота, что приводит к снижению доходов и запасов продовольствия для людей. </a:t>
            </a:r>
            <a:r>
              <a:rPr lang="ru-RU" sz="2000" dirty="0">
                <a:solidFill>
                  <a:srgbClr val="FF0000"/>
                </a:solidFill>
              </a:rPr>
              <a:t>Увеличиваются расстояния</a:t>
            </a:r>
            <a:r>
              <a:rPr lang="ru-RU" sz="2000" dirty="0"/>
              <a:t>, затрачиваемое для доставки топлива и воды. Истощение растительного покрова приводит </a:t>
            </a:r>
            <a:r>
              <a:rPr lang="ru-RU" sz="2000" dirty="0">
                <a:solidFill>
                  <a:srgbClr val="FF0000"/>
                </a:solidFill>
              </a:rPr>
              <a:t>к водной и ветровой эрозии и загрязнению воздуха</a:t>
            </a:r>
            <a:r>
              <a:rPr lang="ru-RU" sz="2000" dirty="0"/>
              <a:t>. Качество воды падает в связи с загрязнением и </a:t>
            </a:r>
            <a:r>
              <a:rPr lang="ru-RU" sz="2000" dirty="0" smtClean="0"/>
              <a:t>седиментацией (осаждением). </a:t>
            </a:r>
            <a:r>
              <a:rPr lang="ru-RU" sz="2000" dirty="0"/>
              <a:t>Все эти факторы несут прямую или косвенную угрозу здоровью людей.</a:t>
            </a:r>
          </a:p>
          <a:p>
            <a:pPr algn="just"/>
            <a:r>
              <a:rPr lang="ru-RU" sz="2000" dirty="0"/>
              <a:t>	Деградация земель приводит к ужасным последствиям не только на местном, но и на глобальном уровне. </a:t>
            </a:r>
            <a:r>
              <a:rPr lang="ru-RU" sz="2000" dirty="0">
                <a:solidFill>
                  <a:srgbClr val="FF0000"/>
                </a:solidFill>
              </a:rPr>
              <a:t>Производительность снижается</a:t>
            </a:r>
            <a:r>
              <a:rPr lang="ru-RU" sz="2000" dirty="0"/>
              <a:t> со скоростью 10 млрд. гектаров в год, при этом население планеты ежегодно растет на 1,67%. Это представляет собой серьезную угрозу продовольственной безопасности на планете.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1866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1207</TotalTime>
  <Words>970</Words>
  <Application>Microsoft Office PowerPoint</Application>
  <PresentationFormat>Экран (4:3)</PresentationFormat>
  <Paragraphs>195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Опустынивание земель</vt:lpstr>
      <vt:lpstr>Презентация PowerPoint</vt:lpstr>
      <vt:lpstr>Основные факторы и причины развития опустынивания</vt:lpstr>
      <vt:lpstr>Презентация PowerPoint</vt:lpstr>
      <vt:lpstr> Масштабы деградации земель и причины ее возникновения</vt:lpstr>
      <vt:lpstr>Основные типы деградации почв и земель:</vt:lpstr>
      <vt:lpstr>Проблемы сохранения биологического разнообразия Земли </vt:lpstr>
      <vt:lpstr>Презентация PowerPoint</vt:lpstr>
      <vt:lpstr>Презентация PowerPoint</vt:lpstr>
      <vt:lpstr>Презентация PowerPoint</vt:lpstr>
      <vt:lpstr> Вырубка лесов </vt:lpstr>
      <vt:lpstr>Презентация PowerPoint</vt:lpstr>
      <vt:lpstr>Истощение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вскрытые бункеры цеха рафинации </vt:lpstr>
      <vt:lpstr>Презентация PowerPoint</vt:lpstr>
      <vt:lpstr>Космическая съемка места расположения бывшей промлощадки мышьяковистого завода в поселке Вершино-Дарасунский:       - условные границы бывшей промплощадки;      - строения ООО «Урюмкан»,           1–обозначение и нумерация мест пробоотбора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экологические проблемы.</dc:title>
  <dc:creator>user</dc:creator>
  <cp:lastModifiedBy>Толмачева</cp:lastModifiedBy>
  <cp:revision>83</cp:revision>
  <dcterms:created xsi:type="dcterms:W3CDTF">2015-03-11T05:57:48Z</dcterms:created>
  <dcterms:modified xsi:type="dcterms:W3CDTF">2022-04-02T01:21:16Z</dcterms:modified>
</cp:coreProperties>
</file>