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6" r:id="rId22"/>
    <p:sldId id="275" r:id="rId23"/>
    <p:sldId id="279" r:id="rId24"/>
    <p:sldId id="278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0E576-7058-4ECB-8A80-A873DD516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DB3E290-FD04-4618-BD92-A1DFB5D40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7104EE-B20E-4EDC-9AA1-619B5EB3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6643E2-D7DE-4DC0-BAD6-38A4EE81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9F0BA3-E316-410B-BFBC-1AB7C59F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1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9278E-DF1F-4488-8B73-4F817A3AC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A484DE-F3E1-48F1-B8CD-C3628AB03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D07FA1-9031-4D3F-883D-CA141ED8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C3C164-8177-4BE0-A30E-7805193F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7FD173-49A2-4CBF-A958-7DBD6CAF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228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599938C-B957-4235-9118-C91FBB71DC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8A72AFE-071C-4426-973A-72925E7C7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182152-E76B-45BC-8DE1-1BCFBD22B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FE0A43-C235-4612-BF0F-107F58CD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E93765-7DE4-470D-A687-2788BC9FD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85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3AB119-A300-4A30-8DAC-B5A67EADC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27EE94-FC17-41AD-AEA7-D0F4C630B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D2032D-37D1-4E50-ACE3-072259180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5EA24-847E-4F21-9E66-F0A6BECF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5B56F9-B628-4EBA-A370-740D85AFB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39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29CFB-4AB7-49CC-8320-71851B85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EBA29C-DB19-499F-80FD-DDBB17A89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77531A-2474-4000-8A74-E5D687ED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FAD39E-AB0A-471D-96F4-96CF12907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63C3EA-1978-4A57-BDCD-FF0B9E6EF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83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13A102-5DFF-4174-BE02-BB2B82512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D2CEA0-3B85-47EA-8BF2-0CE8A00BE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DCD2C4-0A93-4C13-9B82-F3F38A52D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07A1F6-21E2-45BB-B593-3195B5D0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9288A5-F921-475F-9DA1-5C7B22D4B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965E75-2F76-4B8A-89D9-0057A5EE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10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C60877-7D88-49B9-BA0C-1FED376B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E2D31E-1991-4ED9-A5F4-66FD7A5ED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B682C24-DBF1-46BA-9448-2C6F81F35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78195E4-17D0-40E4-83BC-2A69104D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3CC40C-7B82-44CF-AC77-2B3231E71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2F2672D-58D1-4BB9-BB1D-FAE1247DD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F28AAF2-15F9-4C09-8153-68FE545D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C13B797-63F8-465B-BFD7-008B22DC8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10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F665B-FBBB-4446-BF29-D4075E9B7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58C24B-80B5-422D-B687-E3A90E7F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754CCD-9D88-46CE-843E-7A63DC0B2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AB019F-993D-413A-B50F-A7F66D349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6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21446C-A212-4D8D-B5B4-F74FCA96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4A238AD-2020-471D-A94D-0335E3B2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B590A3A-C1D7-4993-A500-149BBD0CC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47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4D56A-6D64-4EAB-B1DC-50212F3AE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2AD2B8-66C2-4829-A42D-CC9968D1E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C11116E-1608-4BC0-940C-848589D5A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4FA72C-D3E1-403D-ACBC-9A421F9C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7BFB3F-514D-4C58-B699-DBE7476A5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290244-F58F-434A-8A66-B9D61634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9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90D67C-0758-49C9-892D-A93B9981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6EB6CBF-2F74-452E-B26F-15CF9FE1F2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5C9DCE-9AC1-4112-802C-D376BA093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104E41-15AE-458D-8392-6889E1D4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514CEE-7E6F-47E4-A025-41685CEF6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A3AB1C-BF92-4045-A9B5-31375EC0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91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31115-6D02-486B-AA18-985B0A035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54E288-3262-4E06-B592-FF0B9F25A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2AC4BD-CB78-46E8-864F-E0E4DCE1D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87DD-0602-4F0B-BEA0-A8508B06C3B7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79B3ED-CAC4-4EE3-9217-A841D9BD45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D12334-A970-4420-8CE7-D8E5B2519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C1F0D-B65D-4B46-914D-226F5D831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961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C79840-D612-4404-9DB0-78F4A726F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1" y="1071233"/>
            <a:ext cx="11917438" cy="471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45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E5727DC-3F3C-480E-ABB9-3EFAD1847070}"/>
              </a:ext>
            </a:extLst>
          </p:cNvPr>
          <p:cNvSpPr/>
          <p:nvPr/>
        </p:nvSpPr>
        <p:spPr>
          <a:xfrm>
            <a:off x="928255" y="89625"/>
            <a:ext cx="10626436" cy="6558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Лабораторная работа 2-1 </a:t>
            </a:r>
            <a:endParaRPr lang="en-US" sz="2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Навигация и конфигурация базовых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устройств</a:t>
            </a:r>
            <a:b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8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Цели обучения</a:t>
            </a:r>
            <a:endParaRPr lang="en-US" sz="280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ходе данной лабораторной работы вам необходимо выполнить следующие задания: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Настроить системные параметры устройства, включая имя устройства, системное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и часовой пояс системы.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Настроить время ожидания простоя консольного порта.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Настроить информацию для входа.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Настроить пароль для входа.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Сохранить конфигурационные файлы.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Настроить IP-адреса для интерфейсов маршрутизатора.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Проверить соединение между двумя напрямую подключенными маршрутизаторами.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Wingdings" panose="05000000000000000000" pitchFamily="2" charset="2"/>
              </a:rPr>
              <a:t>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Перезапустить устройство с помощью VRP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9220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A3BDD5-3F9B-47C4-8912-3682E2DD54AC}"/>
              </a:ext>
            </a:extLst>
          </p:cNvPr>
          <p:cNvSpPr/>
          <p:nvPr/>
        </p:nvSpPr>
        <p:spPr>
          <a:xfrm>
            <a:off x="422563" y="306188"/>
            <a:ext cx="11346873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Топология</a:t>
            </a:r>
            <a:b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Рис. 2.1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Лабораторная топология для базовой навигации и работы VRP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Сценарий</a:t>
            </a:r>
            <a:b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Компания приобрела два маршрутизатора AR G3, которые необходимо ввести в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эксплуатацию, прежде чем их можно будет использовать в корпоративной сети. Пункты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ввода в эксплуатацию включают в себя настройку имен устройств, системного времени и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управления паролями.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A36A086-2745-4177-BB51-32AD8CA85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336" y="2481130"/>
            <a:ext cx="8621328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927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8D8EA76-4139-4261-BF29-0EBB8C23A974}"/>
              </a:ext>
            </a:extLst>
          </p:cNvPr>
          <p:cNvSpPr/>
          <p:nvPr/>
        </p:nvSpPr>
        <p:spPr>
          <a:xfrm>
            <a:off x="387927" y="366623"/>
            <a:ext cx="1180407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Просмотр системной информации</a:t>
            </a:r>
            <a:b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Запустите команду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display version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чтобы просмотреть версию программного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обеспечения и информацию об оборудовании системы.</a:t>
            </a:r>
          </a:p>
          <a:p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Huawei&gt;display version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Huawei Versatile Routing Platform Software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VRP (R) software, Version 5.160 (AR2200 V200R007C00SPC600)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Huawei AR2220E Router uptime is 0 week, 3 days, 21 hours, 43 minutes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BKP 0 version information: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......output omitted......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выходных данных команды отображается версия операционной системы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VRP,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модель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устройства и время запуска</a:t>
            </a:r>
            <a:r>
              <a:rPr lang="ru-RU" sz="2400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85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FCB40EC-4395-47B5-9305-B70834026B67}"/>
              </a:ext>
            </a:extLst>
          </p:cNvPr>
          <p:cNvSpPr/>
          <p:nvPr/>
        </p:nvSpPr>
        <p:spPr>
          <a:xfrm>
            <a:off x="346363" y="882149"/>
            <a:ext cx="11471563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Изменение параметров системного времени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Система автоматически сохраняет время. Если время неверно, запустите команды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clock</a:t>
            </a:r>
            <a:b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timezone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clock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datetime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пользовательском представлении, чтобы изменить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системное время.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&lt;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Huawei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&gt;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clock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timezone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Local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add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08:00:00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&lt;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Huawei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&gt;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clock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datetime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12:00:00 2016-03-11</a:t>
            </a:r>
            <a:br>
              <a:rPr lang="ru-RU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Ключевое слово </a:t>
            </a:r>
            <a:r>
              <a:rPr lang="ru-RU" i="1" dirty="0" err="1">
                <a:solidFill>
                  <a:srgbClr val="000000"/>
                </a:solidFill>
                <a:latin typeface="Arial" panose="020B0604020202020204" pitchFamily="34" charset="0"/>
              </a:rPr>
              <a:t>Local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может быть заменено на имя текущего часового пояса, 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add</a:t>
            </a:r>
            <a:b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может быть заменено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minus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если часовой пояс находится к западу от UTC+0.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Запустите команду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display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clock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чтобы убедиться, что новое системное время вступило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силу.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&lt;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Huawei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&gt;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display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clock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2016-03-11 12:00:10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Friday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Time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Zone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Local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: UTC+08:00</a:t>
            </a:r>
            <a:r>
              <a:rPr lang="ru-RU" sz="1400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730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CBF91D0-4439-4D78-987E-E0D45FB4E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0481"/>
              </p:ext>
            </p:extLst>
          </p:nvPr>
        </p:nvGraphicFramePr>
        <p:xfrm>
          <a:off x="678872" y="2105891"/>
          <a:ext cx="5764357" cy="3078480"/>
        </p:xfrm>
        <a:graphic>
          <a:graphicData uri="http://schemas.openxmlformats.org/drawingml/2006/table">
            <a:tbl>
              <a:tblPr/>
              <a:tblGrid>
                <a:gridCol w="1938456">
                  <a:extLst>
                    <a:ext uri="{9D8B030D-6E8A-4147-A177-3AD203B41FA5}">
                      <a16:colId xmlns:a16="http://schemas.microsoft.com/office/drawing/2014/main" val="2232737171"/>
                    </a:ext>
                  </a:extLst>
                </a:gridCol>
                <a:gridCol w="3825901">
                  <a:extLst>
                    <a:ext uri="{9D8B030D-6E8A-4147-A177-3AD203B41FA5}">
                      <a16:colId xmlns:a16="http://schemas.microsoft.com/office/drawing/2014/main" val="2048060836"/>
                    </a:ext>
                  </a:extLst>
                </a:gridCol>
              </a:tblGrid>
              <a:tr h="2766855"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Cellular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aaa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access-user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accounting-scheme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acl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adp-ipv4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adp-mpls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alarm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antenna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anti-attack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ap-auth-mode </a:t>
                      </a:r>
                      <a:b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......output omit......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Cellular interface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AAA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User access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Accounting scheme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&lt;Group&gt; </a:t>
                      </a:r>
                      <a:r>
                        <a:rPr lang="en-US" sz="14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acl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command group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 actual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Ipv4 information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Adp-mpls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module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Alarm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 antenna that outputting radio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Specify anti-attack configurations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&lt;Group&gt; ap command group</a:t>
                      </a:r>
                      <a:b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Display AP authentication mode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679631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D1BC7A2-61B6-4CB5-9A16-FF49FC318E76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49381" y="413477"/>
            <a:ext cx="10778837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Вспомогательные функции и функции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автозавершения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Вопросительный знак (?) является подстановочным символом, а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используется в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качестве ярлыка для ввода команд.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Huawei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display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Чтобы отобразить все команды, начинающиеся с определенной буквы или строки букв,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введите нужные буквы и вопросительный знак (?). Система отображает все команды,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начинающиеся с введенных букв. Например, если введена строка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система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отобразит все команды, начинающиеся с букв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660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447A49E-9138-423D-8317-B54936ADDA45}"/>
              </a:ext>
            </a:extLst>
          </p:cNvPr>
          <p:cNvSpPr/>
          <p:nvPr/>
        </p:nvSpPr>
        <p:spPr>
          <a:xfrm>
            <a:off x="484909" y="843379"/>
            <a:ext cx="109728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Изменение имен устройств</a:t>
            </a: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Чтобы упростить идентификацию устройств, задайте имена устройств во время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настройки устройства. Измените имена устройств на основе лабораторной топологии, как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показано ниже: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Измените имя маршрутизатора R1 на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R1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Huawei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sysname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R1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[R1]</a:t>
            </a:r>
          </a:p>
          <a:p>
            <a:br>
              <a:rPr lang="ru-RU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Измените имя маршрутизатора R3 на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R3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Huawei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sysname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R3</a:t>
            </a:r>
            <a:b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[R3]</a:t>
            </a:r>
            <a:r>
              <a:rPr lang="ru-RU" sz="1400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008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DA41F1-8C48-41E0-939E-2E868702C0DE}"/>
              </a:ext>
            </a:extLst>
          </p:cNvPr>
          <p:cNvSpPr/>
          <p:nvPr/>
        </p:nvSpPr>
        <p:spPr>
          <a:xfrm>
            <a:off x="450273" y="326548"/>
            <a:ext cx="1129145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Настройка информации для входа</a:t>
            </a: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Настройте информацию о входе в систему для указания результата входа.</a:t>
            </a:r>
          </a:p>
          <a:p>
            <a:b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[R1]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header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shell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information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«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Welcome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Huawei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certification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lab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.»</a:t>
            </a:r>
          </a:p>
          <a:p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Выполните предыдущую команду, чтобы настроить информацию для входа. Чтобы проверить, была ли изменена информация о входе в систему, выйдите из интерфейса командной строки маршрутизатора и снова войдите в систему для просмотра информации о входе.</a:t>
            </a:r>
          </a:p>
          <a:p>
            <a:b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[R1]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quit</a:t>
            </a:r>
            <a:b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&lt;R1&gt;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quit</a:t>
            </a:r>
            <a:b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Configuration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console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exit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please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any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key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log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on</a:t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 err="1">
                <a:solidFill>
                  <a:srgbClr val="000000"/>
                </a:solidFill>
                <a:effectLst/>
                <a:latin typeface="????"/>
              </a:rPr>
              <a:t>Welcome</a:t>
            </a:r>
            <a:r>
              <a:rPr lang="ru-RU" b="0" i="0" dirty="0">
                <a:solidFill>
                  <a:srgbClr val="000000"/>
                </a:solidFill>
                <a:effectLst/>
                <a:latin typeface="????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????"/>
              </a:rPr>
              <a:t>to</a:t>
            </a:r>
            <a:r>
              <a:rPr lang="ru-RU" b="0" i="0" dirty="0">
                <a:solidFill>
                  <a:srgbClr val="000000"/>
                </a:solidFill>
                <a:effectLst/>
                <a:latin typeface="????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????"/>
              </a:rPr>
              <a:t>the</a:t>
            </a:r>
            <a:r>
              <a:rPr lang="ru-RU" b="0" i="0" dirty="0">
                <a:solidFill>
                  <a:srgbClr val="000000"/>
                </a:solidFill>
                <a:effectLst/>
                <a:latin typeface="????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????"/>
              </a:rPr>
              <a:t>Huawei</a:t>
            </a:r>
            <a:r>
              <a:rPr lang="ru-RU" b="0" i="0" dirty="0">
                <a:solidFill>
                  <a:srgbClr val="000000"/>
                </a:solidFill>
                <a:effectLst/>
                <a:latin typeface="????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????"/>
              </a:rPr>
              <a:t>certification</a:t>
            </a:r>
            <a:r>
              <a:rPr lang="ru-RU" b="0" i="0" dirty="0">
                <a:solidFill>
                  <a:srgbClr val="000000"/>
                </a:solidFill>
                <a:effectLst/>
                <a:latin typeface="????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????"/>
              </a:rPr>
              <a:t>lab</a:t>
            </a:r>
            <a:r>
              <a:rPr lang="ru-RU" b="0" i="0" dirty="0">
                <a:solidFill>
                  <a:srgbClr val="000000"/>
                </a:solidFill>
                <a:effectLst/>
                <a:latin typeface="????"/>
              </a:rPr>
              <a:t>.</a:t>
            </a:r>
            <a:br>
              <a:rPr lang="ru-RU" b="0" i="0" dirty="0">
                <a:solidFill>
                  <a:srgbClr val="000000"/>
                </a:solidFill>
                <a:effectLst/>
                <a:latin typeface="????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&lt;R1&gt;</a:t>
            </a:r>
            <a:r>
              <a:rPr lang="ru-RU" dirty="0"/>
              <a:t> 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6592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E85502E-F309-450A-97E2-71849844B6E7}"/>
              </a:ext>
            </a:extLst>
          </p:cNvPr>
          <p:cNvSpPr/>
          <p:nvPr/>
        </p:nvSpPr>
        <p:spPr>
          <a:xfrm>
            <a:off x="387927" y="989870"/>
            <a:ext cx="1147156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Настройка параметров консольного порта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 умолчанию консольный порт не имеет пароля для входа. Перед входом в устройство пользователи должны сконфигурировать пароль для консольного порта.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Пароль может быть изменен в режиме аутентификации пароля на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huawei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 виде обычного текста.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Если в течение периода времени, заданного интервалом ожидания, на консольном порту не происходит никаких действий, пользователь автоматически выйдет из системы. В этом случае войдите в систему снова, используя настроенный пароль.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Интервал ожидания по умолчанию составляет 10 минут. Если 10-минутный период ожидания не является разумным, измените интервал ожидания на более подходящую продолжительность, в данном случае это значение равно 20 минутам.</a:t>
            </a: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[R1]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user-interface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console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0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[R1-ui-console0]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authentication-mode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password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[R1-ui-console0]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authentication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password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cipher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Warning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"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password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authentication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secure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strongly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recommended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"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aaa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authentication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Enter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Password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(&lt;8-128&gt;):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Confirm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password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[R1-ui-console0]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idle-timeout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20 0</a:t>
            </a:r>
            <a:r>
              <a:rPr lang="ru-RU" sz="1600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413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9BC0590-094C-4923-B287-DB1EA42A79E3}"/>
              </a:ext>
            </a:extLst>
          </p:cNvPr>
          <p:cNvSpPr/>
          <p:nvPr/>
        </p:nvSpPr>
        <p:spPr>
          <a:xfrm>
            <a:off x="96982" y="148471"/>
            <a:ext cx="1173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Выполните команду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display this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чтобы проверить результаты конфигурирования.</a:t>
            </a:r>
            <a:b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R1-ui-console0]display this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[V200R007C00SPC600]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user-interface con 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authentication-mode password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set authentication password cipher %$%$fIn'6&gt;NZ6*~as(#J:WU%,#72Uy8cVlN^NXkT51E ^RX;&gt;#75,%$%$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idle-timeout 20 0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Выйдите из системы и войдите снова, используя настроенный пароль. Следует отметить, что этот пароль требуется устанавливать при первой инициализации маршрутизатора.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R1-ui-console0]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return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&lt;R1&gt;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quit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Configuration console exit, please press any key to log on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Login authentication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Password: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Welcome to Huawei certification lab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&lt;R1&gt;</a:t>
            </a:r>
            <a:r>
              <a:rPr lang="en-US" dirty="0"/>
              <a:t>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514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8D819EA-DF48-4D6F-92B1-758EF1D94101}"/>
              </a:ext>
            </a:extLst>
          </p:cNvPr>
          <p:cNvSpPr/>
          <p:nvPr/>
        </p:nvSpPr>
        <p:spPr>
          <a:xfrm>
            <a:off x="374073" y="346080"/>
            <a:ext cx="1144385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Настройка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IP-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адресов и описаний интерфейсов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Настройте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IP-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адрес для интерфейса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GigabitEthernet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0/0/0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маршрутизатора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R1.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Маска подсети может быть сконфигурирована с использованием десятичного формата с разделительными точками (255.255.255.0) или на основе длины префикса маски подсети.</a:t>
            </a: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R1]interface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GigabitEthernet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0/0/0</a:t>
            </a:r>
            <a:b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[R1-GigabitEthernet0/0/0]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ip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address 10.0.13.1 24</a:t>
            </a:r>
            <a:b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[R1-GigabitEthernet0/0/0]description This interface connects to R3-G0/0/0</a:t>
            </a:r>
            <a:r>
              <a:rPr lang="en-US" dirty="0"/>
              <a:t> </a:t>
            </a:r>
            <a:br>
              <a:rPr lang="en-US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90EC3DD-5073-49E8-9E04-CFC0F60719C6}"/>
              </a:ext>
            </a:extLst>
          </p:cNvPr>
          <p:cNvSpPr/>
          <p:nvPr/>
        </p:nvSpPr>
        <p:spPr>
          <a:xfrm>
            <a:off x="374073" y="2958865"/>
            <a:ext cx="1113905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R1-GigabitEthernet0/0/0]display this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Выполните команду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display this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чтобы проверить результаты конфигурирования в текущем представлении интерфейса.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[V200R007C00SPC600]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interface GigabitEthernet0/0/0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description This interface connects to R3-G0/0/0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address 10.0.13.1 255.255.255.0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return</a:t>
            </a:r>
            <a:r>
              <a:rPr lang="en-US" dirty="0"/>
              <a:t>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06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18B4260-09C9-4CDB-8D9F-DC09FE3D8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072" y="371048"/>
            <a:ext cx="9535856" cy="611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07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36434FCE-3848-44C2-9489-0F3A84361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87" y="105013"/>
            <a:ext cx="11172826" cy="664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Выполните команду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display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чтобы просмотреть описание интерфейса.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[R1]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display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GigabitEthernet0/0/0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GigabitEthernet0/0/0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UP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UP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2016-03-11 04:13:09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Description:This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connects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R3-G0/0/0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Port,The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Maximum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Transmit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1500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Internet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10.0.13.1/24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Sending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Frames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PKTFMT_ETHNT_2,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Hardware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5489-9876-830b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2016-03-11 04:15:30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FORCE COPPER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Speed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100,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Loopback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NONE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Duplex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FULL,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Negotiation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ENABLE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Mdi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AUTO,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Clock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-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300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seconds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2296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1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packets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300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seconds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88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0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packets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peak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7392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sec,Record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2016-03-10 04:08:41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peak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1120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sec,Record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2016-03-10 03:27:56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3192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packets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895019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bytes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128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3E4C1E8-5671-4DE0-9782-28A457B7DD1E}"/>
              </a:ext>
            </a:extLst>
          </p:cNvPr>
          <p:cNvSpPr/>
          <p:nvPr/>
        </p:nvSpPr>
        <p:spPr>
          <a:xfrm>
            <a:off x="277091" y="235535"/>
            <a:ext cx="1163781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Вывод команды показывает, что физический статус и статус протокола интерфейса являются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 соответствующий физический уровень и уровень канала передачи — функциональными.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После проверки состояния настройте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IP-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адрес и описание интерфейса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R3.</a:t>
            </a:r>
            <a:b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[R3]interface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GigabitEthernet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 0/0/0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[R3-GigabitEthernet0/0/0]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ip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 address 10.0.13.3 255.255.255.0 [R3-GigabitEthernet0/0/0]description This interface connects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to R1-G0/0/0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После завершения настройки выполните команду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чтобы проверить соединение между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R1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R3.</a:t>
            </a:r>
            <a:b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&lt;R1&gt;ping 10.0.13.3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PING 10.0.13.3: 56 data bytes, press CTRL_C to break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Reply from 10.0.13.3: bytes=56 Sequence=1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ttl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=255 time=35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ms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Reply from 10.0.13.3: bytes=56 Sequence=2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ttl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=255 time=32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ms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Reply from 10.0.13.3: bytes=56 Sequence=3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ttl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=255 time=32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ms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Reply from 10.0.13.3: bytes=56 Sequence=4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ttl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=255 time=32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ms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Reply from 10.0.13.3: bytes=56 Sequence=5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ttl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=255 time=32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ms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--- 10.0.13.3 ping statistics ---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5 packet(s) transmitted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5 packet(s) received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0.00% packet loss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round-trip min/avg/max = 32/32/35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ms</a:t>
            </a:r>
            <a:r>
              <a:rPr lang="en-US" sz="1600" dirty="0"/>
              <a:t> </a:t>
            </a:r>
            <a:br>
              <a:rPr lang="en-US" sz="1600" dirty="0"/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23969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0DFF5A3-3D4C-4B96-B825-95798C506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45169"/>
              </p:ext>
            </p:extLst>
          </p:nvPr>
        </p:nvGraphicFramePr>
        <p:xfrm>
          <a:off x="637309" y="3685752"/>
          <a:ext cx="10446327" cy="1956743"/>
        </p:xfrm>
        <a:graphic>
          <a:graphicData uri="http://schemas.openxmlformats.org/drawingml/2006/table">
            <a:tbl>
              <a:tblPr/>
              <a:tblGrid>
                <a:gridCol w="831273">
                  <a:extLst>
                    <a:ext uri="{9D8B030D-6E8A-4147-A177-3AD203B41FA5}">
                      <a16:colId xmlns:a16="http://schemas.microsoft.com/office/drawing/2014/main" val="1537773081"/>
                    </a:ext>
                  </a:extLst>
                </a:gridCol>
                <a:gridCol w="1122218">
                  <a:extLst>
                    <a:ext uri="{9D8B030D-6E8A-4147-A177-3AD203B41FA5}">
                      <a16:colId xmlns:a16="http://schemas.microsoft.com/office/drawing/2014/main" val="4057335722"/>
                    </a:ext>
                  </a:extLst>
                </a:gridCol>
                <a:gridCol w="2299854">
                  <a:extLst>
                    <a:ext uri="{9D8B030D-6E8A-4147-A177-3AD203B41FA5}">
                      <a16:colId xmlns:a16="http://schemas.microsoft.com/office/drawing/2014/main" val="1258679899"/>
                    </a:ext>
                  </a:extLst>
                </a:gridCol>
                <a:gridCol w="1343892">
                  <a:extLst>
                    <a:ext uri="{9D8B030D-6E8A-4147-A177-3AD203B41FA5}">
                      <a16:colId xmlns:a16="http://schemas.microsoft.com/office/drawing/2014/main" val="1606177290"/>
                    </a:ext>
                  </a:extLst>
                </a:gridCol>
                <a:gridCol w="3089563">
                  <a:extLst>
                    <a:ext uri="{9D8B030D-6E8A-4147-A177-3AD203B41FA5}">
                      <a16:colId xmlns:a16="http://schemas.microsoft.com/office/drawing/2014/main" val="2905742600"/>
                    </a:ext>
                  </a:extLst>
                </a:gridCol>
                <a:gridCol w="1759527">
                  <a:extLst>
                    <a:ext uri="{9D8B030D-6E8A-4147-A177-3AD203B41FA5}">
                      <a16:colId xmlns:a16="http://schemas.microsoft.com/office/drawing/2014/main" val="4260132213"/>
                    </a:ext>
                  </a:extLst>
                </a:gridCol>
              </a:tblGrid>
              <a:tr h="388815"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Idx Attr Size(Byte) Date 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Time(LMT) FileName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397875"/>
                  </a:ext>
                </a:extLst>
              </a:tr>
              <a:tr h="275411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r>
                        <a:rPr lang="en-US" sz="14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rw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1,738,816 Mar 10 2016 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11:50:24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web.zip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84830710"/>
                  </a:ext>
                </a:extLst>
              </a:tr>
              <a:tr h="615623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-rw- 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68,288,896 Mar 10 2016 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14:17:5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ar2220E-v200r007c00spc600.cc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551178"/>
                  </a:ext>
                </a:extLst>
              </a:tr>
              <a:tr h="162006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-rw- 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739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10 2016 </a:t>
                      </a:r>
                      <a:endParaRPr lang="en-US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16:01:17 </a:t>
                      </a:r>
                      <a:endParaRPr lang="ru-RU" sz="1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vrpcfg.zip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9004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E531568-9F4C-42A6-A406-9D8C02409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32" y="417484"/>
            <a:ext cx="936740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Просмотр списка файлов, хранящихся на текущем устройстве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Выполните команду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пользовательском представлении, чтобы отобразить список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файлов в текущем каталоге.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&lt;R1&gt;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Directory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flash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:/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1,927,476 KB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(1,856,548 KB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&lt;R3&gt;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Directory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flash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:/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1,927,476 KB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(1,855,076 KB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823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785622-FA39-4DBB-AF44-1B1238EFB271}"/>
              </a:ext>
            </a:extLst>
          </p:cNvPr>
          <p:cNvSpPr/>
          <p:nvPr/>
        </p:nvSpPr>
        <p:spPr>
          <a:xfrm>
            <a:off x="533400" y="526097"/>
            <a:ext cx="111252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Управление конфигурационными файлами устройства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Попробуйте отобразить файл сохраненной конфигурации.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&lt;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R1&gt;display saved-configuration</a:t>
            </a:r>
            <a:br>
              <a:rPr lang="en-US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US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There is no correct configuration file in FLASH</a:t>
            </a:r>
            <a:br>
              <a:rPr lang="en-US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Поскольку файл сохраненной конфигурации не существует, сохраните текущий файл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конфигурации.</a:t>
            </a:r>
            <a:r>
              <a:rPr lang="ru-RU" dirty="0"/>
              <a:t> </a:t>
            </a:r>
            <a:br>
              <a:rPr lang="ru-RU" dirty="0"/>
            </a:br>
            <a:r>
              <a:rPr lang="en-US" dirty="0"/>
              <a:t>&lt;R1&gt;save</a:t>
            </a:r>
            <a:br>
              <a:rPr lang="en-US" dirty="0"/>
            </a:br>
            <a:r>
              <a:rPr lang="en-US" dirty="0"/>
              <a:t>The current configuration will be written to the device.</a:t>
            </a:r>
            <a:br>
              <a:rPr lang="en-US" dirty="0"/>
            </a:br>
            <a:r>
              <a:rPr lang="en-US" dirty="0"/>
              <a:t>Are you sure to continue? (y/n)[n]:</a:t>
            </a:r>
            <a:r>
              <a:rPr lang="en-US" b="1" dirty="0"/>
              <a:t>y</a:t>
            </a:r>
            <a:br>
              <a:rPr lang="en-US" b="1" dirty="0"/>
            </a:br>
            <a:r>
              <a:rPr lang="en-US" dirty="0"/>
              <a:t>It will take several minutes to save configuration file, please wait............</a:t>
            </a:r>
            <a:br>
              <a:rPr lang="en-US" dirty="0"/>
            </a:br>
            <a:r>
              <a:rPr lang="en-US" dirty="0"/>
              <a:t>Configuration file had been saved successfully</a:t>
            </a:r>
            <a:br>
              <a:rPr lang="en-US" dirty="0"/>
            </a:br>
            <a:r>
              <a:rPr lang="en-US" dirty="0"/>
              <a:t>Note: The configuration file will take effect after being activated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784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ACD56F-1968-48FC-B64B-D1EA8930820D}"/>
              </a:ext>
            </a:extLst>
          </p:cNvPr>
          <p:cNvSpPr/>
          <p:nvPr/>
        </p:nvSpPr>
        <p:spPr>
          <a:xfrm>
            <a:off x="540327" y="293798"/>
            <a:ext cx="11651673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Выполните следующую команду еще раз, чтобы просмотреть сохраненную информацию</a:t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 конфигурации:</a:t>
            </a:r>
            <a:b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</a:rPr>
              <a:t>&lt;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R1&gt;display saved-configuration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[V200R007C00SPC600]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sysname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R1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header shell information "Welcome to Huawei certification lab"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board add 0/1 1SA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board add 0/2 1SA</a:t>
            </a:r>
            <a:b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……</a:t>
            </a:r>
            <a:r>
              <a:rPr lang="en-US" sz="1400" b="1" dirty="0">
                <a:solidFill>
                  <a:srgbClr val="000000"/>
                </a:solidFill>
                <a:latin typeface="Arial" panose="020B0604020202020204" pitchFamily="34" charset="0"/>
              </a:rPr>
              <a:t>output omit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……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Выполните следующую команду, чтобы просмотреть информацию о текущей конфигурации:</a:t>
            </a:r>
            <a:b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R1&gt;display current-configuration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[V200R007C00SPC600]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sysname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 R1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header shell information "Welcome to Huawei certification lab"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board add 0/1 1SA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board add 0/2 1SA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board add 0/3 2FE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……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output omit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……</a:t>
            </a:r>
            <a:b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Маршрутизатор может хранить несколько конфигурационных файлов. Для просмотра</a:t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конфигурационного файла, который будет использоваться после следующего запуска,</a:t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выполните следующую команду:</a:t>
            </a:r>
            <a:b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R3&gt;display startup</a:t>
            </a:r>
            <a:r>
              <a:rPr lang="en-US" dirty="0"/>
              <a:t>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1082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6CB4F6A-32A6-4845-B608-2DF762E7C1BE}"/>
              </a:ext>
            </a:extLst>
          </p:cNvPr>
          <p:cNvSpPr/>
          <p:nvPr/>
        </p:nvSpPr>
        <p:spPr>
          <a:xfrm>
            <a:off x="318655" y="135791"/>
            <a:ext cx="1155469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Процедура перезапуска устройства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перезапуска маршрутизатора используется команда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reboot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b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&lt;R1&gt;reboot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Info: The system is now comparing the configuration, please wait.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Warning: All the configuration will be saved to the next startup configuration. Continue ? [y/n]:n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System will reboot! Continue ? [y/n]:y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Info: system is rebooting ,please wait...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&lt;R3&gt;reboot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Info: The system is now comparing the configuration, please wait.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Warning: All the configuration will be saved to the next startup configuration. Continue ? [y/n]:n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System will reboot! Continue ? [y/n]:y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Система просит сохранить текущую конфигурацию. Необходимо определить, следует ли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сохранить текущую конфигурацию в соответствии с требованиями лаборатории. Если вы</a:t>
            </a:r>
            <a:b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 уверены, следует ли сохранять текущую конфигурацию, не сохраняйте ее</a:t>
            </a:r>
            <a:r>
              <a:rPr lang="ru-RU" sz="2400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877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57A7FC-1B9F-4AEB-8E35-CD9DCDF48A4B}"/>
              </a:ext>
            </a:extLst>
          </p:cNvPr>
          <p:cNvSpPr/>
          <p:nvPr/>
        </p:nvSpPr>
        <p:spPr>
          <a:xfrm>
            <a:off x="471055" y="74236"/>
            <a:ext cx="1119447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Окончательная конфигурация</a:t>
            </a:r>
            <a:br>
              <a:rPr lang="ru-RU" sz="4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44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R1]display current-configuration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[V200R007C00SPC600]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sysname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R1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header shell information "Welcome to Huawei certification lab"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interface GigabitEthernet0/0/0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description This interface connects to R3-G0/0/0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address 10.0.13.1 255.255.255.0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user-interface con 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authentication-mode password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set authentication password cipher %$%$4D0K*-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E"t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/I7[{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HD~kgW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,%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dgkQQ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!&amp;|;XTDq9SFQJ.27M%dj,%$%$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idle-timeout 20 0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return</a:t>
            </a:r>
            <a:r>
              <a:rPr lang="en-US" dirty="0"/>
              <a:t>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23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C0A4CF-08D5-4ED6-A46E-156F8D1B4898}"/>
              </a:ext>
            </a:extLst>
          </p:cNvPr>
          <p:cNvSpPr/>
          <p:nvPr/>
        </p:nvSpPr>
        <p:spPr>
          <a:xfrm>
            <a:off x="969818" y="1692902"/>
            <a:ext cx="102523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[R3]display current-configuration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[V200R007C00SPC600]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sysname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R3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interface GigabitEthernet0/0/0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description This interface connect to R1-G0/0/0</a:t>
            </a:r>
            <a:br>
              <a:rPr lang="en-US" dirty="0"/>
            </a:br>
            <a:r>
              <a:rPr lang="en-US" dirty="0" err="1"/>
              <a:t>ip</a:t>
            </a:r>
            <a:r>
              <a:rPr lang="en-US" dirty="0"/>
              <a:t> address 10.0.13.3 255.255.255.0</a:t>
            </a:r>
            <a:br>
              <a:rPr lang="en-US" dirty="0"/>
            </a:br>
            <a:r>
              <a:rPr lang="en-US" dirty="0"/>
              <a:t>#</a:t>
            </a:r>
            <a:br>
              <a:rPr lang="en-US" dirty="0"/>
            </a:br>
            <a:r>
              <a:rPr lang="en-US" dirty="0"/>
              <a:t>user-interface con 0</a:t>
            </a:r>
            <a:br>
              <a:rPr lang="en-US" dirty="0"/>
            </a:br>
            <a:r>
              <a:rPr lang="en-US" dirty="0"/>
              <a:t>authentication-mode password</a:t>
            </a:r>
            <a:br>
              <a:rPr lang="en-US" dirty="0"/>
            </a:br>
            <a:r>
              <a:rPr lang="en-US" dirty="0"/>
              <a:t>set authentication password cipher %$%$M8\HO3:72:ERQ8JLoHU8,%t+lE:$9=a7"8%yMoARB]$</a:t>
            </a:r>
            <a:r>
              <a:rPr lang="en-US" dirty="0" err="1"/>
              <a:t>B%t</a:t>
            </a:r>
            <a:r>
              <a:rPr lang="en-US" dirty="0"/>
              <a:t>.,%$%$</a:t>
            </a:r>
            <a:br>
              <a:rPr lang="en-US" dirty="0"/>
            </a:br>
            <a:r>
              <a:rPr lang="en-US" dirty="0"/>
              <a:t>user-interface </a:t>
            </a:r>
            <a:r>
              <a:rPr lang="en-US" dirty="0" err="1"/>
              <a:t>vty</a:t>
            </a:r>
            <a:r>
              <a:rPr lang="en-US" dirty="0"/>
              <a:t> 0 4</a:t>
            </a:r>
            <a:br>
              <a:rPr lang="en-US" dirty="0"/>
            </a:br>
            <a:r>
              <a:rPr lang="en-US" dirty="0"/>
              <a:t>#</a:t>
            </a:r>
            <a:br>
              <a:rPr lang="en-US" dirty="0"/>
            </a:br>
            <a:r>
              <a:rPr lang="en-US" dirty="0"/>
              <a:t>return 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19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1237220-AE0A-4AD5-AD5C-62EBA9BD171E}"/>
              </a:ext>
            </a:extLst>
          </p:cNvPr>
          <p:cNvSpPr/>
          <p:nvPr/>
        </p:nvSpPr>
        <p:spPr>
          <a:xfrm>
            <a:off x="872837" y="390620"/>
            <a:ext cx="113191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Построение топологии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Выберите значок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End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Device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верхней левой панели, чтобы показать список конечных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устройств, которые могут быть применены. Выберите значок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Laptop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перетащите его на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панель холста, отпустите значок, чтобы разместить его на холсте.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5D17DB9-337E-44A6-9795-117D4E14E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723" y="2017410"/>
            <a:ext cx="7262988" cy="444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135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770CF7-DB73-4058-A6D4-F3F572E42EC2}"/>
              </a:ext>
            </a:extLst>
          </p:cNvPr>
          <p:cNvSpPr/>
          <p:nvPr/>
        </p:nvSpPr>
        <p:spPr>
          <a:xfrm>
            <a:off x="415636" y="210787"/>
            <a:ext cx="117763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Создание физической среды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Выберите значок соединений на верхней левой панели, чтобы показать список сред,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которые могут быть применены в топологии. Выберите медную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Ethernet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 среду из списка.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После нажатия на значок курсор будет представлять соединитель для отображения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текущей роли курсора в качестве соединителя. Нажмите на клиентское устройство,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чтобы открыть список интерфейсов порта, поддерживаемых имитируемым устройством.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Для клиента выберите опцию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Gigabit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Ethernet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0/0/1, чтобы применить соединение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611560-07AF-460A-BDA4-7A1348722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500" y="2504112"/>
            <a:ext cx="8640381" cy="4267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9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7BD52B-5825-411E-A35E-75592BFD61BF}"/>
              </a:ext>
            </a:extLst>
          </p:cNvPr>
          <p:cNvSpPr/>
          <p:nvPr/>
        </p:nvSpPr>
        <p:spPr>
          <a:xfrm>
            <a:off x="304799" y="293638"/>
            <a:ext cx="113745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Доступ к настройкам конечной системы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Выберите конечную систему и используйте правую кнопку мыши для отображения меню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свойств. Опция настроек должна быть выбрана для того, чтобы отображались текущие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настройки системы для конечных системных устройств.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724572E-749C-4622-B9AA-23BC07663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535" y="2047964"/>
            <a:ext cx="8602275" cy="411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58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B41936-0AD6-4271-8A12-2FFBB96DB4CE}"/>
              </a:ext>
            </a:extLst>
          </p:cNvPr>
          <p:cNvSpPr/>
          <p:nvPr/>
        </p:nvSpPr>
        <p:spPr>
          <a:xfrm>
            <a:off x="297873" y="266159"/>
            <a:ext cx="115962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Настройка конечной системы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Убедитесь, что выбрана вкладка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Basic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config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и введите имя хоста в поле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Host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Name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Убедитесь, что для конфигурации IPv4 в данный момент задано статическое значение 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настройте IP-адрес в окне IP-адреса. Рекомендуется настроить адрес (вместе с маской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подсети), как показано в нижеприведенном примере. После настройки нажмите кнопку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Apply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 нижнем левом углу окна, затем закройте с помощью символа «x»,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расположенного в верхнем левом углу окна CLIENT 1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8EFA2C-04BA-4321-A647-9CF84C01F2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410" y="2082411"/>
            <a:ext cx="6839905" cy="462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14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DCD736B-40B0-4D80-9B66-E0B9CCD8FE1A}"/>
              </a:ext>
            </a:extLst>
          </p:cNvPr>
          <p:cNvSpPr/>
          <p:nvPr/>
        </p:nvSpPr>
        <p:spPr>
          <a:xfrm>
            <a:off x="332509" y="155276"/>
            <a:ext cx="115269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Выполнение захвата пакетов на интерфейсе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Выберите устройство, за чьим интерфейсом будет осуществляться наблюдение, и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щелкните правой кнопкой мыши для отображения меню настроек. Выделите опцию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захвата данных, чтобы отобразить список интерфейсов, которые принадлежат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устройству и доступны для наблюдения с помощью инструмента захвата пакетов.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Выберите интерфейс из списка, состояния которого необходимо отслеживать.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DA1632-BBA5-460A-A680-9CB766CFE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625" y="2360529"/>
            <a:ext cx="8592749" cy="406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294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4C2387-287B-488E-8D84-97FBB0417CE8}"/>
              </a:ext>
            </a:extLst>
          </p:cNvPr>
          <p:cNvSpPr/>
          <p:nvPr/>
        </p:nvSpPr>
        <p:spPr>
          <a:xfrm>
            <a:off x="318654" y="293822"/>
            <a:ext cx="115546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Генерирование трафика на интерфейсе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Откройте командное окно на клиенте, либо дважды щелкнув значок клиента и выбрав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вкладку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Command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или с помощью правой кнопки мыши войдите в меню свойств и в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настройках выберите вкладку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Command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Основным средством генерации трафика является запуск команды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ping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Это может быть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достигнуто путем ввода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ping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&lt;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ip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address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&gt;, где IP-адрес относится к адресу однорангового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узла.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E155C06-E10A-414A-879F-9DB634241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808" y="2449792"/>
            <a:ext cx="8640381" cy="425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1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EA8F4B6-277B-4870-8D64-CD62379B998D}"/>
              </a:ext>
            </a:extLst>
          </p:cNvPr>
          <p:cNvSpPr/>
          <p:nvPr/>
        </p:nvSpPr>
        <p:spPr>
          <a:xfrm>
            <a:off x="270163" y="182802"/>
            <a:ext cx="116516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Наблюдение за захваченным потоком трафика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Экземпляр инструмента захвата пакетов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Wireshark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должен быть активен после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выполнения захвата данных на клиентском интерфейсе. Развернуть активное окно для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наблюдения за результатами процесса захвата пакетов.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AFA6CC9-CCE3-4B90-B823-A1D37C302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828" y="1937128"/>
            <a:ext cx="8649907" cy="422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8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2634</Words>
  <Application>Microsoft Office PowerPoint</Application>
  <PresentationFormat>Широкоэкранный</PresentationFormat>
  <Paragraphs>108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????</vt:lpstr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Саша</dc:creator>
  <cp:lastModifiedBy>Саша</cp:lastModifiedBy>
  <cp:revision>12</cp:revision>
  <dcterms:created xsi:type="dcterms:W3CDTF">2020-09-07T00:11:37Z</dcterms:created>
  <dcterms:modified xsi:type="dcterms:W3CDTF">2020-09-07T01:59:56Z</dcterms:modified>
</cp:coreProperties>
</file>