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6" r:id="rId2"/>
    <p:sldId id="264" r:id="rId3"/>
    <p:sldId id="265" r:id="rId4"/>
    <p:sldId id="266" r:id="rId5"/>
    <p:sldId id="267" r:id="rId6"/>
    <p:sldId id="257" r:id="rId7"/>
    <p:sldId id="258" r:id="rId8"/>
    <p:sldId id="262" r:id="rId9"/>
    <p:sldId id="259" r:id="rId10"/>
    <p:sldId id="263" r:id="rId11"/>
    <p:sldId id="271" r:id="rId12"/>
    <p:sldId id="272" r:id="rId13"/>
    <p:sldId id="268" r:id="rId14"/>
    <p:sldId id="269" r:id="rId15"/>
    <p:sldId id="275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11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494E7-3529-47AA-9886-72F041CB2B63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E435A-2151-4AFD-948E-DEE7A42973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612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27637F-8F04-4603-A6FD-47FBF89EBDA8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CD81-DFD2-4885-967E-C183E7CD3806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54F3F-0BD9-46FE-9860-7E8073051796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17577D-0B3B-4FD6-944E-FE842F0A225B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A2E347-70D3-4E59-88BF-C19B021ED212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C77FE-7A4C-4AEF-BE07-A16D51ACAB9D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01F4-936F-4A0C-BAE2-B84670E2F929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DBBBC0-0A0A-4524-AE3E-6C39CB0B315C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E177-C853-4C94-8D56-EF7FB7BA7542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E9F4163-C2C1-4F58-A4C3-A461B0223D83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2BD500-31D7-4507-9F8B-D03963A69414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40F28CE-12C1-4125-AF20-481322DD7E2C}" type="datetime1">
              <a:rPr lang="ru-RU" smtClean="0"/>
              <a:pPr/>
              <a:t>14.04.2022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9126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Экологическое законодательство РФ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764704"/>
            <a:ext cx="840873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Природоохранным законодательством называется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совокупность юридических норм, принятых государством и направленных на охрану и сбережение природных ценностей, рациональное использование и воспроизводство природных ресурсов, обеспечение, формирование и улучшение качества окружающей среды в интересах настоящих и будущих поколений.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Экологическое право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самостоятельная отрасль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предмет которой составляют отношения,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касающиеся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природопользования, охраны окружающей среды, защиты прав и законных интересов физических и юридических лиц в указанных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сферах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Основной принцип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экологического права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презумпция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опасности любой экологической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0"/>
            <a:ext cx="864399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i="1" dirty="0" smtClean="0"/>
              <a:t>УК РФ Статья </a:t>
            </a:r>
            <a:r>
              <a:rPr lang="ru-RU" sz="2000" b="1" i="1" dirty="0"/>
              <a:t>246. Нарушение правил охраны окружающей среды при производстве </a:t>
            </a:r>
            <a:r>
              <a:rPr lang="ru-RU" sz="2000" b="1" i="1" dirty="0" smtClean="0"/>
              <a:t>работ</a:t>
            </a:r>
          </a:p>
          <a:p>
            <a:pPr fontAlgn="base"/>
            <a:endParaRPr lang="ru-RU" sz="2000" b="1" i="1" dirty="0"/>
          </a:p>
          <a:p>
            <a:pPr algn="just" fontAlgn="base"/>
            <a:r>
              <a:rPr lang="ru-RU" sz="2000" b="1" dirty="0">
                <a:solidFill>
                  <a:srgbClr val="0070C0"/>
                </a:solidFill>
              </a:rPr>
              <a:t>Нарушение правил охраны окружающей среды</a:t>
            </a:r>
            <a:r>
              <a:rPr lang="ru-RU" sz="2000" dirty="0"/>
              <a:t> при проектировании, размещении, строительстве, вводе в эксплуатацию и эксплуатации промышленных, сельскохозяйственных, научных и иных объектов лицами, ответственными за соблюдение этих правил, </a:t>
            </a:r>
            <a:r>
              <a:rPr lang="ru-RU" sz="2000" b="1" dirty="0">
                <a:solidFill>
                  <a:srgbClr val="0070C0"/>
                </a:solidFill>
              </a:rPr>
              <a:t>если это повлекло существенное изменение радиоактивного фона, причинение вреда здоровью человека, массовую гибель </a:t>
            </a:r>
            <a:r>
              <a:rPr lang="ru-RU" sz="2000" b="1" dirty="0" smtClean="0">
                <a:solidFill>
                  <a:srgbClr val="0070C0"/>
                </a:solidFill>
              </a:rPr>
              <a:t>животных,</a:t>
            </a:r>
            <a:r>
              <a:rPr lang="ru-RU" sz="2000" dirty="0" smtClean="0"/>
              <a:t> </a:t>
            </a:r>
            <a:r>
              <a:rPr lang="ru-RU" sz="2000" dirty="0"/>
              <a:t>либо иные тяжкие </a:t>
            </a:r>
            <a:r>
              <a:rPr lang="ru-RU" sz="2000" dirty="0" smtClean="0"/>
              <a:t>последствия.</a:t>
            </a:r>
          </a:p>
          <a:p>
            <a:pPr algn="just" fontAlgn="base"/>
            <a:r>
              <a:rPr lang="ru-RU" sz="2000" b="1" i="1" dirty="0" smtClean="0">
                <a:solidFill>
                  <a:srgbClr val="C00000"/>
                </a:solidFill>
              </a:rPr>
              <a:t>Наказывается</a:t>
            </a:r>
            <a:r>
              <a:rPr lang="ru-RU" sz="2000" dirty="0" smtClean="0"/>
              <a:t> </a:t>
            </a:r>
            <a:r>
              <a:rPr lang="ru-RU" sz="2000" dirty="0"/>
              <a:t>штрафом в размере до ста двадцати тысяч рублей или в размере заработной платы или иного дохода осужденного за период до одного </a:t>
            </a:r>
            <a:r>
              <a:rPr lang="ru-RU" sz="2000" dirty="0" smtClean="0"/>
              <a:t>года, либо </a:t>
            </a:r>
            <a:r>
              <a:rPr lang="ru-RU" sz="2000" dirty="0"/>
              <a:t>обязательными работами на срок до четырехсот восьмидесяти часов, либо исправительными работами на срок до двух лет, либо </a:t>
            </a:r>
            <a:r>
              <a:rPr lang="ru-RU" sz="2000" b="1" i="1" dirty="0"/>
              <a:t>принудительными работами на срок до пяти лет</a:t>
            </a:r>
            <a:r>
              <a:rPr lang="ru-RU" sz="2000" dirty="0"/>
              <a:t> с лишением права занимать определенные должности или заниматься определенной деятельностью на срок до трех лет или без такового, либо </a:t>
            </a:r>
            <a:r>
              <a:rPr lang="ru-RU" sz="2000" b="1" i="1" dirty="0"/>
              <a:t>лишением свободы на срок до пяти лет </a:t>
            </a:r>
            <a:r>
              <a:rPr lang="ru-RU" sz="2000" dirty="0"/>
              <a:t>с лишением права занимать определенные должности или заниматься определенной деятельностью на срок до трех лет или без такового..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12968" cy="6691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ФЗ №7 от 10.01.2002 «Об охране окружающей среды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sz="1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Природоохранное нормирование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обеспечивать такой уровень отрицательного влияния техногенных объектов на окружающую природную среду, при котором качество природной среды остается в пределах допустимого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Нормирование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охраны окружающей среды осуществляется в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государственного регулирования воздействия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окружающую среду, гарантирующего сохранение благоприятной окружающей среды и обеспечение экологической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безопасности.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 гласит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допустимого воздействия на окружающую среду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lvl="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установлены в соответствии с показателями воздействия хозяйственной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окружающую среду и при которых соблюдаются нормативы качества окружающей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среды.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855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-1763190"/>
            <a:ext cx="8496944" cy="8540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b="1" dirty="0" smtClean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b="1" dirty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b="1" dirty="0" smtClean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b="1" dirty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b="1" dirty="0" smtClean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b="1" dirty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b="1" dirty="0" smtClean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r>
              <a:rPr lang="ru-RU" altLang="ru-RU" sz="2000" b="1" dirty="0" smtClean="0">
                <a:solidFill>
                  <a:prstClr val="black"/>
                </a:solidFill>
                <a:latin typeface="Arial"/>
              </a:rPr>
              <a:t>В </a:t>
            </a:r>
            <a:r>
              <a:rPr lang="ru-RU" altLang="ru-RU" sz="2000" b="1" dirty="0">
                <a:solidFill>
                  <a:prstClr val="black"/>
                </a:solidFill>
                <a:latin typeface="Arial"/>
              </a:rPr>
              <a:t>соответствии со ст. 21 гл.5 № 7-ФЗ «Об охране окружающей среды» </a:t>
            </a:r>
            <a:r>
              <a:rPr lang="ru-RU" altLang="ru-RU" sz="2000" b="1" dirty="0" smtClean="0">
                <a:solidFill>
                  <a:srgbClr val="FF0000"/>
                </a:solidFill>
                <a:latin typeface="Arial"/>
              </a:rPr>
              <a:t>в </a:t>
            </a: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целях предотвращения </a:t>
            </a:r>
            <a:r>
              <a:rPr lang="ru-RU" altLang="ru-RU" sz="2000" b="1" dirty="0">
                <a:solidFill>
                  <a:srgbClr val="FF0000"/>
                </a:solidFill>
                <a:latin typeface="Arial"/>
                <a:hlinkClick r:id="rId2" action="ppaction://hlinksldjump"/>
              </a:rPr>
              <a:t>негативного воздействия на окружающую среду</a:t>
            </a: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 хозяйственной и иной деятельности для юридических и физических лиц - </a:t>
            </a:r>
            <a:r>
              <a:rPr lang="ru-RU" altLang="ru-RU" sz="2000" b="1" dirty="0" err="1">
                <a:solidFill>
                  <a:srgbClr val="FF0000"/>
                </a:solidFill>
                <a:latin typeface="Arial"/>
              </a:rPr>
              <a:t>природопользователей</a:t>
            </a: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 устанавливаются следующие </a:t>
            </a:r>
            <a:r>
              <a:rPr lang="ru-RU" altLang="ru-RU" sz="2000" b="1" dirty="0">
                <a:solidFill>
                  <a:srgbClr val="0070C0"/>
                </a:solidFill>
                <a:latin typeface="Arial"/>
                <a:hlinkClick r:id="rId2" action="ppaction://hlinksldjump"/>
              </a:rPr>
              <a:t>нормативы допустимого воздействия на окружающую среду</a:t>
            </a:r>
            <a:r>
              <a:rPr lang="ru-RU" altLang="ru-RU" sz="2000" b="1" dirty="0" smtClean="0">
                <a:solidFill>
                  <a:prstClr val="black"/>
                </a:solidFill>
                <a:latin typeface="Arial"/>
              </a:rPr>
              <a:t>:</a:t>
            </a: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endParaRPr lang="ru-RU" altLang="ru-RU" sz="2000" b="1" dirty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нормативы допустимых </a:t>
            </a:r>
            <a:r>
              <a:rPr lang="ru-RU" altLang="ru-RU" sz="2000" b="1" dirty="0" smtClean="0">
                <a:solidFill>
                  <a:srgbClr val="FF0000"/>
                </a:solidFill>
                <a:latin typeface="Arial"/>
              </a:rPr>
              <a:t>выбросов НДВ, </a:t>
            </a: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нормативы допустимых </a:t>
            </a:r>
            <a:r>
              <a:rPr lang="ru-RU" altLang="ru-RU" sz="2000" b="1" dirty="0" smtClean="0">
                <a:solidFill>
                  <a:srgbClr val="FF0000"/>
                </a:solidFill>
                <a:latin typeface="Arial"/>
              </a:rPr>
              <a:t>сбросов  НДС</a:t>
            </a:r>
            <a:r>
              <a:rPr lang="ru-RU" altLang="ru-RU" sz="2000" b="1" dirty="0" smtClean="0">
                <a:solidFill>
                  <a:prstClr val="black"/>
                </a:solidFill>
                <a:latin typeface="Arial"/>
              </a:rPr>
              <a:t>;</a:t>
            </a:r>
            <a:endParaRPr lang="ru-RU" altLang="ru-RU" sz="2000" b="1" dirty="0">
              <a:solidFill>
                <a:prstClr val="black"/>
              </a:solidFill>
              <a:latin typeface="Arial"/>
            </a:endParaRP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технологические нормативы;</a:t>
            </a: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технические нормативы;</a:t>
            </a: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нормативы образования отходов и лимиты на их </a:t>
            </a:r>
            <a:r>
              <a:rPr lang="ru-RU" altLang="ru-RU" sz="2000" b="1" dirty="0" smtClean="0">
                <a:solidFill>
                  <a:srgbClr val="FF0000"/>
                </a:solidFill>
                <a:latin typeface="Arial"/>
              </a:rPr>
              <a:t>размещение НООЛР</a:t>
            </a: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;</a:t>
            </a: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нормативы допустимых физических воздействий </a:t>
            </a:r>
            <a:r>
              <a:rPr lang="ru-RU" altLang="ru-RU" sz="2000" b="1" dirty="0">
                <a:solidFill>
                  <a:prstClr val="black"/>
                </a:solidFill>
                <a:latin typeface="Arial"/>
              </a:rPr>
              <a:t>(уровни воздействия тепла, шума, вибрации и ионизирующего излучения, напряженности электромагнитных полей и иных физических воздействий);</a:t>
            </a: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нормативы допустимого изъятия компонентов природной среды;</a:t>
            </a:r>
          </a:p>
          <a:p>
            <a:pPr marL="419100" lvl="0" indent="-382588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sz="2000" b="1" dirty="0">
                <a:solidFill>
                  <a:srgbClr val="FF0000"/>
                </a:solidFill>
                <a:latin typeface="Arial"/>
              </a:rPr>
              <a:t>нормативы допустимой антропогенной нагрузки на окружающую среду.</a:t>
            </a:r>
          </a:p>
        </p:txBody>
      </p:sp>
    </p:spTree>
    <p:extLst>
      <p:ext uri="{BB962C8B-B14F-4D97-AF65-F5344CB8AC3E}">
        <p14:creationId xmlns:p14="http://schemas.microsoft.com/office/powerpoint/2010/main" val="4218844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Федеральный закон «Об отходах производства и потребления» </a:t>
            </a:r>
            <a:r>
              <a:rPr lang="ru-RU" sz="2400" b="1" dirty="0" smtClean="0"/>
              <a:t>ФЗ-89 </a:t>
            </a:r>
            <a:r>
              <a:rPr lang="ru-RU" sz="2400" b="1" dirty="0"/>
              <a:t>(с изменениями на 2 июля 2021 года) </a:t>
            </a:r>
            <a:endParaRPr lang="ru-RU" b="1" dirty="0"/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r>
              <a:rPr lang="ru-RU" altLang="ru-RU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охраны окружающей среды и здоровья человека, уменьшения количества отходов применительно к юридическим лицам и индивидуальным предпринимателям, в результате хозяйственной деятельности которых, образуются отходы, устанавливаются </a:t>
            </a:r>
            <a:r>
              <a:rPr lang="ru-RU" alt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образования отходов и лимиты на их размещение  (НООЛР).</a:t>
            </a:r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/>
          </a:p>
          <a:p>
            <a:pPr algn="just"/>
            <a:r>
              <a:rPr lang="ru-RU" dirty="0"/>
              <a:t>Согласно </a:t>
            </a:r>
            <a:r>
              <a:rPr lang="ru-RU" dirty="0" smtClean="0"/>
              <a:t>постановлению Правительства от </a:t>
            </a:r>
            <a:r>
              <a:rPr lang="ru-RU" dirty="0"/>
              <a:t>31 декабря 2020 года </a:t>
            </a:r>
            <a:r>
              <a:rPr lang="ru-RU" dirty="0" smtClean="0"/>
              <a:t>№ </a:t>
            </a:r>
            <a:r>
              <a:rPr lang="ru-RU" dirty="0"/>
              <a:t>2398 </a:t>
            </a:r>
            <a:r>
              <a:rPr lang="ru-RU" dirty="0" smtClean="0"/>
              <a:t>«Критерии </a:t>
            </a:r>
            <a:r>
              <a:rPr lang="ru-RU" dirty="0"/>
              <a:t>отнесения </a:t>
            </a:r>
            <a:r>
              <a:rPr lang="ru-RU" dirty="0" smtClean="0"/>
              <a:t>объектов, оказывающих </a:t>
            </a:r>
            <a:r>
              <a:rPr lang="ru-RU" dirty="0"/>
              <a:t>негативное воздействие на</a:t>
            </a:r>
          </a:p>
          <a:p>
            <a:pPr algn="just"/>
            <a:r>
              <a:rPr lang="ru-RU" dirty="0"/>
              <a:t>окружающую среду, к объектам I, II, III и </a:t>
            </a:r>
            <a:r>
              <a:rPr lang="ru-RU" dirty="0" smtClean="0"/>
              <a:t>IV категорий» деятельность всех предприятий относятся к 4 категориям воздействия на ОС.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2380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88640"/>
            <a:ext cx="892899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ст. 18 </a:t>
            </a:r>
            <a:r>
              <a:rPr lang="ru-RU" sz="2400" b="1" dirty="0" smtClean="0"/>
              <a:t>ФЗ-89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отходов и лимиты на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размещение 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(НООЛР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/>
              <a:t>разрабатываются </a:t>
            </a:r>
          </a:p>
          <a:p>
            <a:endParaRPr lang="ru-RU" alt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9100" lvl="0" indent="-382588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r>
              <a:rPr lang="ru-RU" alt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юридических лиц или индивидуальных предпринимателей, осуществляющих деятельность на объектах I категории, нормативы образования отходов и лимиты на их размещение устанавливаются на основании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комплексного экологического разрешения</a:t>
            </a:r>
            <a:r>
              <a:rPr lang="ru-RU" alt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предусмотренного законодательством в области охраны окружающей среды</a:t>
            </a:r>
            <a:r>
              <a:rPr lang="ru-RU" alt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19100" lvl="0" indent="-382588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r>
              <a:rPr lang="ru-RU" alt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Юридические </a:t>
            </a:r>
            <a:r>
              <a:rPr lang="ru-RU" alt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 и индивидуальные предприниматели, осуществляющие деятельность на объектах II категории, включают информацию об объеме или о массе образовавшихся и размещенных отходов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декларацию о воздействии на окружающую среду </a:t>
            </a:r>
          </a:p>
          <a:p>
            <a:pPr marL="419100" lvl="0" indent="-382588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r>
              <a:rPr lang="ru-RU" alt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Юридические лица и индивидуальные предприниматели, осуществляющие деятельность на объектах III категории, представляют в уполномоченный орган исполнительной власти отчетность об образовании, утилизации, обезвреживании, о размещении отходов в составе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отчета  о результатах осуществления производственного экологического контроля</a:t>
            </a:r>
          </a:p>
          <a:p>
            <a:pPr marL="419100" lvl="0" indent="-382588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r>
              <a:rPr lang="ru-RU" alt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деятельности на объектах IV категории, разработка нормативов образования отходов и лимитов на их размещение и представление отчетности об образовании, использовании, обезвреживании, о размещении отходов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altLang="ru-RU" b="1" dirty="0">
                <a:solidFill>
                  <a:srgbClr val="FF0000"/>
                </a:solidFill>
                <a:latin typeface="Arial"/>
              </a:rPr>
              <a:t>требуются</a:t>
            </a:r>
            <a:endParaRPr lang="ru-RU" altLang="ru-RU" b="1" dirty="0">
              <a:solidFill>
                <a:prstClr val="black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044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32656"/>
            <a:ext cx="8424936" cy="613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характеризуется Федеральным законом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охране окружающей среды» понятие -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лимиты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выбросы и сбросы загрязняющих веществ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512"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 выбросов и сбросов загрязняющих веществ в окружающую среду, установленные на период проведения мероприятий по охране окружающей среды, в том числе внедрения </a:t>
            </a:r>
            <a:r>
              <a:rPr lang="ru-RU" alt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наилучших доступных </a:t>
            </a:r>
            <a:r>
              <a:rPr lang="ru-RU" alt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 (НДТ)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достижения нормативов в области охраны окружающей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ru-RU" alt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994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712968" cy="645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" lvl="0" algn="ctr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Наилучшие доступные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lvl="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r>
              <a:rPr lang="ru-RU" altLang="ru-RU" b="1" dirty="0" smtClean="0">
                <a:solidFill>
                  <a:srgbClr val="FF0000"/>
                </a:solidFill>
                <a:latin typeface="Arial"/>
              </a:rPr>
              <a:t>Применение </a:t>
            </a:r>
            <a:r>
              <a:rPr lang="ru-RU" altLang="ru-RU" b="1" dirty="0">
                <a:solidFill>
                  <a:srgbClr val="0000CC"/>
                </a:solidFill>
                <a:latin typeface="Arial"/>
              </a:rPr>
              <a:t>наилучших доступных технологий (НДТ) </a:t>
            </a:r>
            <a:r>
              <a:rPr lang="ru-RU" altLang="ru-RU" b="1" dirty="0">
                <a:solidFill>
                  <a:srgbClr val="FF0000"/>
                </a:solidFill>
                <a:latin typeface="Arial"/>
              </a:rPr>
              <a:t>направлено на комплексное предотвращение и (или) минимизацию негативного воздействия на окружающую среду</a:t>
            </a:r>
            <a:r>
              <a:rPr lang="ru-RU" altLang="ru-RU" b="1" dirty="0">
                <a:solidFill>
                  <a:srgbClr val="FF0000"/>
                </a:solidFill>
                <a:latin typeface="Arial"/>
              </a:rPr>
              <a:t>. </a:t>
            </a:r>
            <a:endParaRPr lang="ru-RU" altLang="ru-RU" b="1" dirty="0" smtClean="0">
              <a:solidFill>
                <a:srgbClr val="FF0000"/>
              </a:solidFill>
              <a:latin typeface="Arial"/>
            </a:endParaRPr>
          </a:p>
          <a:p>
            <a:pPr marL="36512" lvl="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endParaRPr lang="ru-RU" altLang="ru-RU" b="1" dirty="0" smtClean="0">
              <a:latin typeface="Arial"/>
            </a:endParaRPr>
          </a:p>
          <a:p>
            <a:pPr marL="36512" lvl="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r>
              <a:rPr lang="ru-RU" altLang="ru-RU" b="1" dirty="0" smtClean="0">
                <a:latin typeface="Arial"/>
              </a:rPr>
              <a:t>Области</a:t>
            </a:r>
            <a:r>
              <a:rPr lang="ru-RU" altLang="ru-RU" b="1" dirty="0">
                <a:latin typeface="Arial"/>
              </a:rPr>
              <a:t>, в которых применяют наилучшие доступные технологии </a:t>
            </a:r>
            <a:r>
              <a:rPr lang="ru-RU" altLang="ru-RU" b="1" dirty="0">
                <a:solidFill>
                  <a:srgbClr val="FF0000"/>
                </a:solidFill>
                <a:latin typeface="Arial"/>
              </a:rPr>
              <a:t>определяются Правительством </a:t>
            </a:r>
            <a:r>
              <a:rPr lang="ru-RU" altLang="ru-RU" b="1" dirty="0" smtClean="0">
                <a:solidFill>
                  <a:srgbClr val="FF0000"/>
                </a:solidFill>
                <a:latin typeface="Arial"/>
              </a:rPr>
              <a:t>РФ.</a:t>
            </a:r>
            <a:endParaRPr lang="ru-RU" altLang="ru-RU" b="1" dirty="0" smtClean="0">
              <a:solidFill>
                <a:srgbClr val="FF0000"/>
              </a:solidFill>
              <a:latin typeface="Arial"/>
            </a:endParaRPr>
          </a:p>
          <a:p>
            <a:pPr marL="36512" lvl="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</a:pPr>
            <a:endParaRPr lang="ru-RU" altLang="ru-RU" b="1" dirty="0">
              <a:solidFill>
                <a:srgbClr val="FF0000"/>
              </a:solidFill>
              <a:latin typeface="Arial"/>
            </a:endParaRPr>
          </a:p>
          <a:p>
            <a:pPr marL="419100" lvl="0" indent="-382588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r>
              <a:rPr lang="ru-RU" altLang="ru-RU" b="1" dirty="0">
                <a:solidFill>
                  <a:srgbClr val="FF0000"/>
                </a:solidFill>
                <a:latin typeface="Arial"/>
              </a:rPr>
              <a:t>Критерии </a:t>
            </a:r>
            <a:r>
              <a:rPr lang="ru-RU" altLang="ru-RU" b="1" dirty="0">
                <a:solidFill>
                  <a:prstClr val="black"/>
                </a:solidFill>
                <a:latin typeface="Arial"/>
              </a:rPr>
              <a:t>достижения целей охраны окружающей среды для определения НДТ являются:</a:t>
            </a:r>
          </a:p>
          <a:p>
            <a:pPr marL="419100" lvl="0" indent="-382588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b="1" dirty="0">
                <a:solidFill>
                  <a:prstClr val="black"/>
                </a:solidFill>
                <a:latin typeface="Arial"/>
              </a:rPr>
              <a:t>наименьший уровень негативного воздействия на окружающую среду в расчете на единицу времени или объем производимой продукции (товара), выполняемой работы, оказываемой услуги либо показатели;</a:t>
            </a:r>
          </a:p>
          <a:p>
            <a:pPr marL="419100" lvl="0" indent="-382588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b="1" dirty="0">
                <a:solidFill>
                  <a:prstClr val="black"/>
                </a:solidFill>
                <a:latin typeface="Arial"/>
              </a:rPr>
              <a:t>экономическая эффективность ее внедрения и эксплуатации;</a:t>
            </a:r>
          </a:p>
          <a:p>
            <a:pPr marL="419100" lvl="0" indent="-382588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b="1" dirty="0">
                <a:solidFill>
                  <a:prstClr val="black"/>
                </a:solidFill>
                <a:latin typeface="Arial"/>
              </a:rPr>
              <a:t>применение </a:t>
            </a:r>
            <a:r>
              <a:rPr lang="ru-RU" altLang="ru-RU" b="1" dirty="0" err="1">
                <a:solidFill>
                  <a:prstClr val="black"/>
                </a:solidFill>
                <a:latin typeface="Arial"/>
              </a:rPr>
              <a:t>ресурсо</a:t>
            </a:r>
            <a:r>
              <a:rPr lang="ru-RU" altLang="ru-RU" b="1" dirty="0">
                <a:solidFill>
                  <a:prstClr val="black"/>
                </a:solidFill>
                <a:latin typeface="Arial"/>
              </a:rPr>
              <a:t>- и энергосберегающих методов;</a:t>
            </a:r>
          </a:p>
          <a:p>
            <a:pPr marL="419100" lvl="0" indent="-382588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b="1" dirty="0">
                <a:solidFill>
                  <a:prstClr val="black"/>
                </a:solidFill>
                <a:latin typeface="Arial"/>
              </a:rPr>
              <a:t>период ее (технологии) внедрения;</a:t>
            </a:r>
          </a:p>
          <a:p>
            <a:pPr marL="419100" lvl="0" indent="-382588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" pitchFamily="2" charset="2"/>
              <a:buChar char="v"/>
            </a:pPr>
            <a:r>
              <a:rPr lang="ru-RU" altLang="ru-RU" b="1" dirty="0">
                <a:solidFill>
                  <a:prstClr val="black"/>
                </a:solidFill>
                <a:latin typeface="Arial"/>
              </a:rPr>
              <a:t>промышленное внедрение этой технологии на двух и более объектах, оказывающих негативное воздействие на окружающую среду.</a:t>
            </a:r>
          </a:p>
          <a:p>
            <a:pPr marL="419100" lvl="0" indent="-382588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80000"/>
              <a:buFont typeface="Wingdings 2" pitchFamily="18" charset="2"/>
              <a:buChar char=""/>
            </a:pPr>
            <a:r>
              <a:rPr lang="ru-RU" altLang="ru-RU" b="1" dirty="0">
                <a:solidFill>
                  <a:prstClr val="black"/>
                </a:solidFill>
                <a:latin typeface="Arial"/>
              </a:rPr>
              <a:t>НДТ представлены в  информационно-технических справочниках по НДТ </a:t>
            </a:r>
          </a:p>
        </p:txBody>
      </p:sp>
    </p:spTree>
    <p:extLst>
      <p:ext uri="{BB962C8B-B14F-4D97-AF65-F5344CB8AC3E}">
        <p14:creationId xmlns:p14="http://schemas.microsoft.com/office/powerpoint/2010/main" val="193086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546EE4B8-8C94-4AEC-8B2A-7C8ED4BEF2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CC6BF66-9692-4254-9930-E07E737193C3}"/>
              </a:ext>
            </a:extLst>
          </p:cNvPr>
          <p:cNvSpPr txBox="1"/>
          <p:nvPr/>
        </p:nvSpPr>
        <p:spPr>
          <a:xfrm>
            <a:off x="251520" y="189481"/>
            <a:ext cx="799288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Источниками экологического права,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образующими экологическое законодательство Российской Федерации, являются следующие правовые документы: </a:t>
            </a:r>
          </a:p>
          <a:p>
            <a:pPr marL="457200" indent="-457200" algn="just">
              <a:buAutoNum type="arabicParenR"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Конституция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РФ –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основной документ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законы и иные нормативные акты РФ и субъектов РФ в области природопользования и охраны окружающей среды; </a:t>
            </a:r>
          </a:p>
          <a:p>
            <a:pPr marL="457200" indent="-457200" algn="just">
              <a:buAutoNum type="arabicParenR"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указы и распоряжения Президента РФ и постановления Правительства РФ; </a:t>
            </a:r>
          </a:p>
          <a:p>
            <a:pPr marL="457200" indent="-457200" algn="just">
              <a:buAutoNum type="arabicParenR"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нормативные акты министерств и ведомств; </a:t>
            </a:r>
          </a:p>
          <a:p>
            <a:pPr marL="457200" indent="-457200" algn="just">
              <a:buAutoNum type="arabicParenR"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нормативные решения органов местного самоуправления.</a:t>
            </a:r>
          </a:p>
          <a:p>
            <a:pPr algn="just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Конституция Российской Федерации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провозглашает права граждан на землю и другие природные ресурсы, на благоприятную окружающую среду (экологическую безопасность), на возмещение ущерба, причиненного его здоровью, на участие в экологических организациях и общественных движениях, на получение информации о состоянии окружающей природной среды и мерах по ее охране. Одновременно Конституция РФ устанавливает обязанности граждан соблюдать требования природоохранного законодательства, принимать участие в охране окружающей природной среды, повышать уровень знаний о природе и экологическую культуру. Конституция РФ также определяет организационные и контрольные функции высших и местных органов власти по рациональному использованию и охране природных ресурсов.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835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87D6A343-63A4-4946-9A50-F13DC933E7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5255B42-DDF8-4C76-ADFD-A6DECEE958AF}"/>
              </a:ext>
            </a:extLst>
          </p:cNvPr>
          <p:cNvSpPr txBox="1"/>
          <p:nvPr/>
        </p:nvSpPr>
        <p:spPr>
          <a:xfrm>
            <a:off x="80888" y="119902"/>
            <a:ext cx="852356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«Об охране окружающей среды» (ФЗ-7)</a:t>
            </a:r>
            <a:r>
              <a:rPr lang="ru-RU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редакции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01.01.2021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7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лежит </a:t>
            </a:r>
            <a:r>
              <a:rPr lang="ru-RU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основе природоохранного законодательства</a:t>
            </a:r>
            <a:r>
              <a:rPr lang="ru-RU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РФ. Задачами природоохранительного законодательства РФ являются регулирование отношений в сфере взаимодействия общества и природы с целью сохранения природных богатств и естественной среды обитания человека, предотвращения экологически вредного воздействия хозяйственной и иной деятельности, оздоровления и улучшения качества окружающей природной среды, укрепления законности и правопорядка в интересах настоящего и будущих поколений людей.</a:t>
            </a:r>
          </a:p>
          <a:p>
            <a:pPr algn="just"/>
            <a:endParaRPr lang="ru-RU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7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«Об экологической экспертизе»</a:t>
            </a:r>
            <a:r>
              <a:rPr lang="ru-RU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(ФЗ-174) 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редакция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действующая с 1 марта 2022 </a:t>
            </a:r>
            <a:r>
              <a:rPr lang="ru-RU" sz="17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года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регулирует отношения в области экологической экспертизы, направлен на реализацию конституционного права граждан РФ на благоприятную окружающую среду посредством предупреждения негативных воздействий хозяйственной и иной деятельности на окружающую природную среду и предусматривает в этой части реализацию конституционного права субъектов РФ на совместное с РФ ведение вопросов охраны окружающей среды и обеспечения экологической безопасности.</a:t>
            </a:r>
          </a:p>
          <a:p>
            <a:pPr algn="just"/>
            <a:endParaRPr lang="ru-RU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7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«Об особо охраняемых природных территориях»</a:t>
            </a:r>
            <a:r>
              <a:rPr lang="ru-RU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(ФЗ-33) 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редакция, действующая с 1 сентября 2021 года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регулирует </a:t>
            </a:r>
            <a:r>
              <a:rPr lang="ru-RU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отношения в области организации, охраны и использования особо охраняемых природных территорий в целях сохранения уникальных и типичных природных комплексов и объектов, достопримечательных природных образований, объектов растительного и животного мира, их генетического фонда, изучения естественных процессов в биосфере и контроля за изменением ее состояния, экологического воспитания населения.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387407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7A648042-8035-48EA-A8C5-84506A8467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D696043-947F-4528-AAA5-7DA26A45DECB}"/>
              </a:ext>
            </a:extLst>
          </p:cNvPr>
          <p:cNvSpPr txBox="1"/>
          <p:nvPr/>
        </p:nvSpPr>
        <p:spPr>
          <a:xfrm>
            <a:off x="179512" y="188639"/>
            <a:ext cx="842493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«Об охране атмосферного воздуха» (ФЗ-96)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изменениями на 11 июня 2021 года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устанавливает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правовые основы охраны атмосферного воздуха. Важнейшими общими мероприятиями охраны воздушного бассейна названы установление нормативов предельно допустимых концентраций (ПДК) и предельно допустимых выбросов (ПДВ), а также платы за выбросы в атмосферу загрязняющих веществ.</a:t>
            </a: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«Об отходах производства и потребления» (ФЗ-89)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(с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изменениями на 2 июля 2021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года)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правовые основы обращения с отходами производства и потребления в целях предотвращения их вредного воздействия на здоровье человека и окружающую природную среду, а также вовлечения таких отходов в хозяйственный оборот в качестве дополнительных источников сырья.</a:t>
            </a: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«О недрах»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(с изменениями на 1 апреля 2022 года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регулирует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правовые отношения при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изучении (разведке),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использовании и охране недр. Закон направлен, в первую очередь, на рациональное использование недр и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защиту от их загрязнения.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1" i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01.05.1999 (94-ФЗ) «Об охране озера Байкал» </a:t>
            </a:r>
            <a:r>
              <a:rPr lang="ru-RU" i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изменениями на 30 декабря 2021 года</a:t>
            </a:r>
            <a:r>
              <a:rPr lang="ru-RU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kern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sz="1800" b="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правовые основы охраны озера Байкал, являющегося не только уникальной экологической системой РФ, но и объектом всемирного природного наследия.</a:t>
            </a:r>
            <a:endParaRPr lang="ru-RU" sz="18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287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62A8B1BE-A400-4FC2-94BD-80E058FEC6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0FEACF8-CB2F-4ADB-91A8-F2D87D5538E9}"/>
              </a:ext>
            </a:extLst>
          </p:cNvPr>
          <p:cNvSpPr txBox="1"/>
          <p:nvPr/>
        </p:nvSpPr>
        <p:spPr>
          <a:xfrm>
            <a:off x="179512" y="135252"/>
            <a:ext cx="878497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Земельный кодекс РФ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(2001 г.) регламентирует охрану земель и защиту окружающей природной среды от возможного вредного воздействия при использовании земли. Экологическими нарушениями считаются порча, загрязнение, засорение и истощение земель. Кодекс регламентирует куплю-продажу земель и совершение других земельных сделок.</a:t>
            </a:r>
          </a:p>
          <a:p>
            <a:pPr algn="just"/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Водный кодекс РФ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(1995 г.) регулирует правовые отношения в области использования и охраны водных объектов. Закон направлен на охрану вод от загрязнения, засорения и истощения.</a:t>
            </a:r>
          </a:p>
          <a:p>
            <a:pPr algn="just"/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Лесной кодекс РФ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(1997 г.) регулирует отношения, возникающие при пользовании лесным фондом РФ в целях создания условий для рационального использования, воспроизводства, охраны и защиты лесов, устанавливает правовые основы рационального использования, охраны, защиты и воспроизводства лесов, повышения их экологического и ресурсного потенциала.</a:t>
            </a:r>
          </a:p>
          <a:p>
            <a:pPr algn="just"/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Указы и распоряжения Президента РФ и постановления Правительства РФ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затрагивают широкий круг экологических вопросов. Например, Указ о концепции перехода Российской Федерации к устойчивому развитию (1996 г.).</a:t>
            </a:r>
          </a:p>
          <a:p>
            <a:pPr algn="just"/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4. 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Нормативные акты природоохранных министерств и ведомств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издаются по вопросам рационального использования и охраны окружающей природной среды в виде постановлений, инструкций, приказов и т.д. Они являются обязательными для других министерств и ведомств, физических и юридических лиц.</a:t>
            </a:r>
          </a:p>
          <a:p>
            <a:pPr algn="just"/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5. 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Нормативные решения органов местного самоуправления 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(мэрий, сельских и поселковых органов) дополняют и конкретизируют действующие нормативно-правовые акты в области охраны окружающей природной среды.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5303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Природные ресурсы подразделяются на два вида — экологические и экономические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первом случае они охватывают всю природу как источник жизни. Во втором они трактуются в более узком смысле — как источники материального производства общества, объекты потребления природы со стороны общества, служащие естественным сырьем, материалом для хозяйственной деятельности человека.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Правовая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охрана окружающей среды — один из способов природоохранной деятельности, в которой проявляется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экологическая функция государства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Экологическое право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–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совокупность эколого-правовых норм (правил поведения), регулирующих общественные (экологические) отношения в сфере взаимодействия общества и природы с целью охраны окружающей природной среды, предупреждения вредных экологических последствий, оздоровления и улучшения качества окружающей человека природной среды. Соблюдение правил (норм), в том числе экологических, обеспечивается государством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в принудительном порядке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>
                <a:solidFill>
                  <a:prstClr val="black"/>
                </a:solidFill>
              </a:rPr>
              <a:t>Контроль в области охраны окружающей среды (экологический контроль)</a:t>
            </a:r>
            <a:r>
              <a:rPr lang="ru-RU" dirty="0">
                <a:solidFill>
                  <a:prstClr val="black"/>
                </a:solidFill>
              </a:rPr>
              <a:t> представляет собой систему мер, направленных на предотвращение, выявление и пресечение нарушения законодательства в области охраны окружающей среды, обеспечение соблюдения субъектами хозяйственной и иной деятельности требований, в том числе нормативов и нормативных документов, в области охраны окружающей среды.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1"/>
            <a:ext cx="871296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Федеральный закон </a:t>
            </a:r>
            <a:r>
              <a:rPr lang="ru-RU" b="1" dirty="0"/>
              <a:t>«Об охране окружающей среды» ФЗ-7    </a:t>
            </a:r>
            <a:endParaRPr lang="ru-RU" b="1" dirty="0" smtClean="0"/>
          </a:p>
          <a:p>
            <a:pPr algn="ctr"/>
            <a:r>
              <a:rPr lang="ru-RU" b="1" dirty="0" smtClean="0"/>
              <a:t>Глава XIV гласит:</a:t>
            </a:r>
          </a:p>
          <a:p>
            <a:pPr algn="ctr"/>
            <a:endParaRPr lang="ru-RU" dirty="0" smtClean="0"/>
          </a:p>
          <a:p>
            <a:pPr algn="just"/>
            <a:r>
              <a:rPr lang="ru-RU" dirty="0" smtClean="0"/>
              <a:t>За </a:t>
            </a:r>
            <a:r>
              <a:rPr lang="ru-RU" dirty="0"/>
              <a:t>нарушение законодательства в области охраны окружающей среды установлены </a:t>
            </a:r>
            <a:r>
              <a:rPr lang="ru-RU" b="1" dirty="0"/>
              <a:t>имущественная, дисциплинарная, административная </a:t>
            </a:r>
            <a:r>
              <a:rPr lang="ru-RU" dirty="0"/>
              <a:t>и </a:t>
            </a:r>
            <a:r>
              <a:rPr lang="ru-RU" b="1" dirty="0"/>
              <a:t>уголовная ответственность</a:t>
            </a:r>
            <a:r>
              <a:rPr lang="ru-RU" dirty="0"/>
              <a:t> в соответствии с законодательством РФ. </a:t>
            </a:r>
            <a:endParaRPr lang="ru-RU" dirty="0" smtClean="0"/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i="1" dirty="0" smtClean="0">
                <a:solidFill>
                  <a:srgbClr val="C00000"/>
                </a:solidFill>
              </a:rPr>
              <a:t>Имущественная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ответственность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возмещение 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полном объеме вреда ОС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причиненного в следствии нарушения законодательства в области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ООС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соответствии со статьями 77 и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78;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Статья 77.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лица, причинившие вред окружающей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среде обязаны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возместить его в полном объеме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соответствии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законодательством. Материальная ответственность реализуется путем взыскания ущерба по специальным таксам в судебном порядке.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исковой давности – 20 лет;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значит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причинить вред?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загрязнение, истощение, порча, уничтожение, нерациональное использование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природных ресурсов,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деградация и разрушение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естественных экологических систем, природных комплексов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природных ландшафтов, а  также иное нарушение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законодательства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области охраны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окружающей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среды. 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/>
              <a:t>2) </a:t>
            </a:r>
            <a:r>
              <a:rPr lang="ru-RU" b="1" i="1" dirty="0" smtClean="0">
                <a:solidFill>
                  <a:srgbClr val="C00000"/>
                </a:solidFill>
              </a:rPr>
              <a:t>Дисциплинарная </a:t>
            </a:r>
            <a:r>
              <a:rPr lang="ru-RU" dirty="0" smtClean="0"/>
              <a:t>– </a:t>
            </a:r>
            <a:r>
              <a:rPr lang="ru-RU" dirty="0"/>
              <a:t>субъект экологического правонарушения привлекается администрацией предприятия, на котором он работает. Дисциплинарная ответственность </a:t>
            </a:r>
            <a:r>
              <a:rPr lang="ru-RU" b="1" dirty="0">
                <a:solidFill>
                  <a:srgbClr val="0070C0"/>
                </a:solidFill>
              </a:rPr>
              <a:t>применяется только за нарушение тех экологических правил и предписаний, исполнение которых входит в круг трудовых обязанностей нарушителя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142852"/>
            <a:ext cx="8215370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b="1" i="1" dirty="0" smtClean="0">
                <a:solidFill>
                  <a:srgbClr val="C00000"/>
                </a:solidFill>
              </a:rPr>
              <a:t>Административная ответственность</a:t>
            </a:r>
            <a:r>
              <a:rPr lang="ru-RU" dirty="0"/>
              <a:t> – </a:t>
            </a:r>
            <a:r>
              <a:rPr lang="ru-RU" b="1" dirty="0">
                <a:solidFill>
                  <a:srgbClr val="0070C0"/>
                </a:solidFill>
              </a:rPr>
              <a:t>предусмотрена за совершение экологического правонарушения (проступка) при отсутствии состава преступления </a:t>
            </a:r>
            <a:r>
              <a:rPr lang="ru-RU" dirty="0"/>
              <a:t>и применяется к юридическим и физическим лицам, осуществляющим предпринимательскую деятельность. В </a:t>
            </a:r>
            <a:r>
              <a:rPr lang="ru-RU" b="1" i="1" dirty="0" smtClean="0"/>
              <a:t>Кодексе </a:t>
            </a:r>
            <a:r>
              <a:rPr lang="ru-RU" b="1" i="1" dirty="0"/>
              <a:t>об административных </a:t>
            </a:r>
            <a:r>
              <a:rPr lang="ru-RU" b="1" i="1" dirty="0" smtClean="0"/>
              <a:t>правонарушениях (КоАП) </a:t>
            </a:r>
            <a:r>
              <a:rPr lang="ru-RU" b="1" i="1" dirty="0"/>
              <a:t>РФ </a:t>
            </a:r>
            <a:r>
              <a:rPr lang="ru-RU" dirty="0" smtClean="0"/>
              <a:t>гл.8 </a:t>
            </a:r>
            <a:r>
              <a:rPr lang="ru-RU" dirty="0"/>
              <a:t>предусмотрена ответственность за несоблюдение экологических требований при планировании, технико-экономическом обосновании проектов, проектировании, размещении, строительстве, реконструкции, вводе в эксплуатацию, эксплуатации предприятий, сооружений или иных объектов; экологических и санитарно-эпидемиологических требований при обращении с отходами производства и потребления или иными опасными веществами; за нарушение правил обращения с пестицидами и </a:t>
            </a:r>
            <a:r>
              <a:rPr lang="ru-RU" dirty="0" err="1"/>
              <a:t>агрохимикатами</a:t>
            </a:r>
            <a:r>
              <a:rPr lang="ru-RU" dirty="0"/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500" b="1" i="1" dirty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Статья 8.4.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Нарушение законодательства об экологической экспертизе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 1</a:t>
            </a:r>
            <a:r>
              <a:rPr lang="ru-RU" sz="15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Невыполнение требований законодательства об обязательности проведения государственной экологической экспертизы</a:t>
            </a:r>
            <a:r>
              <a:rPr lang="ru-RU" sz="15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финансирование или реализация проектов, программ и иной документации, подлежащих государственной экологической экспертизе и не получивших положительного заключения государственной экологической экспертизы, - влечет предупреждение или наложение административного штрафа на граждан в размере от одной тысячи пятисот до двух тысяч рублей; на должностных лиц - от пяти тысяч до десяти тысяч рублей</a:t>
            </a:r>
            <a:r>
              <a:rPr lang="ru-RU" sz="1500" b="1" i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500" b="1" i="1" u="sng" dirty="0">
                <a:latin typeface="Times New Roman" pitchFamily="18" charset="0"/>
                <a:cs typeface="Times New Roman" pitchFamily="18" charset="0"/>
              </a:rPr>
              <a:t>на юридических лиц - от пятидесяти тысяч до ста тысяч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15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Осуществление деятельности, не соответствующей документации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которая получила положительное заключение государственной экологической экспертизы, - влечет наложение административного штрафа на граждан в размере от двух тысяч до двух тысяч пятисот рублей; на должностных лиц - от пяти тысяч до десяти тысяч рублей; </a:t>
            </a:r>
            <a:r>
              <a:rPr lang="ru-RU" sz="1500" b="1" i="1" u="sng" dirty="0">
                <a:latin typeface="Times New Roman" pitchFamily="18" charset="0"/>
                <a:cs typeface="Times New Roman" pitchFamily="18" charset="0"/>
              </a:rPr>
              <a:t>на юридических лиц - от пятидесяти тысяч до ста пятидесяти тысяч рублей.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1296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/>
              <a:t>Административная </a:t>
            </a:r>
            <a:r>
              <a:rPr lang="ru-RU" b="1" dirty="0" smtClean="0"/>
              <a:t>ответственность применяется </a:t>
            </a:r>
            <a:r>
              <a:rPr lang="ru-RU" b="1" dirty="0"/>
              <a:t>в  виде: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 предупреждения;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 наложения административного штрафа;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  приостановления хозяйственной деятельности, в соответствии с Кодексом Российской Федерации об административных правонарушениях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4) </a:t>
            </a:r>
            <a:r>
              <a:rPr lang="ru-RU" b="1" i="1" dirty="0" smtClean="0">
                <a:solidFill>
                  <a:srgbClr val="C00000"/>
                </a:solidFill>
              </a:rPr>
              <a:t>Уголовная</a:t>
            </a:r>
            <a:r>
              <a:rPr lang="ru-RU" b="1" i="1" dirty="0"/>
              <a:t> </a:t>
            </a:r>
            <a:r>
              <a:rPr lang="ru-RU" b="1" i="1" dirty="0">
                <a:solidFill>
                  <a:srgbClr val="C00000"/>
                </a:solidFill>
              </a:rPr>
              <a:t>ответственность</a:t>
            </a:r>
            <a:r>
              <a:rPr lang="ru-RU" dirty="0"/>
              <a:t> – применяется при выявлении нарушений, ответственность за которые предусмотрена  уголовным законодательством </a:t>
            </a:r>
            <a:r>
              <a:rPr lang="ru-RU" dirty="0" smtClean="0"/>
              <a:t> (Главой </a:t>
            </a:r>
            <a:r>
              <a:rPr lang="ru-RU" dirty="0"/>
              <a:t>26 статьи 246 </a:t>
            </a:r>
            <a:r>
              <a:rPr lang="ru-RU" dirty="0" smtClean="0"/>
              <a:t>– 262 Уголовного  </a:t>
            </a:r>
            <a:r>
              <a:rPr lang="ru-RU" dirty="0"/>
              <a:t>кодекса </a:t>
            </a:r>
            <a:r>
              <a:rPr lang="ru-RU" dirty="0" smtClean="0"/>
              <a:t>УК Российской Федерации). При </a:t>
            </a:r>
            <a:r>
              <a:rPr lang="ru-RU" dirty="0"/>
              <a:t>наличии </a:t>
            </a:r>
            <a:r>
              <a:rPr lang="ru-RU" dirty="0" smtClean="0"/>
              <a:t>признаков </a:t>
            </a:r>
            <a:r>
              <a:rPr lang="ru-RU" dirty="0"/>
              <a:t>экологического преступления виновный должен привлекаться к уголовной </a:t>
            </a:r>
            <a:r>
              <a:rPr lang="ru-RU" dirty="0"/>
              <a:t>ответственности. </a:t>
            </a:r>
            <a:r>
              <a:rPr lang="ru-RU" b="1" dirty="0" smtClean="0">
                <a:solidFill>
                  <a:srgbClr val="C00000"/>
                </a:solidFill>
              </a:rPr>
              <a:t>Уголовная </a:t>
            </a:r>
            <a:r>
              <a:rPr lang="ru-RU" b="1" dirty="0">
                <a:solidFill>
                  <a:srgbClr val="C00000"/>
                </a:solidFill>
              </a:rPr>
              <a:t>ответственность </a:t>
            </a:r>
            <a:r>
              <a:rPr lang="ru-RU" dirty="0"/>
              <a:t>за совершение экологических </a:t>
            </a:r>
            <a:r>
              <a:rPr lang="ru-RU" dirty="0" smtClean="0"/>
              <a:t>преступлений предусмотрена </a:t>
            </a:r>
            <a:r>
              <a:rPr lang="ru-RU" b="1" dirty="0" smtClean="0">
                <a:solidFill>
                  <a:srgbClr val="C00000"/>
                </a:solidFill>
              </a:rPr>
              <a:t>с 16 лет</a:t>
            </a:r>
            <a:r>
              <a:rPr lang="ru-RU" dirty="0" smtClean="0"/>
              <a:t>.</a:t>
            </a:r>
            <a:endParaRPr lang="ru-RU" dirty="0"/>
          </a:p>
          <a:p>
            <a:pPr algn="just"/>
            <a:endParaRPr lang="ru-RU" b="1" dirty="0" smtClean="0">
              <a:solidFill>
                <a:srgbClr val="C00000"/>
              </a:solidFill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Экологическим </a:t>
            </a:r>
            <a:r>
              <a:rPr lang="ru-RU" b="1" dirty="0">
                <a:solidFill>
                  <a:srgbClr val="C00000"/>
                </a:solidFill>
              </a:rPr>
              <a:t>преступлением </a:t>
            </a:r>
            <a:r>
              <a:rPr lang="ru-RU" dirty="0"/>
              <a:t>является предусмотренное уголовным законодательством РФ и запрещенное </a:t>
            </a:r>
            <a:r>
              <a:rPr lang="ru-RU" dirty="0" smtClean="0"/>
              <a:t>им, </a:t>
            </a:r>
            <a:r>
              <a:rPr lang="ru-RU" dirty="0"/>
              <a:t>виновное общественно опасное деяние, посягающее на установленный в РФ экологический правопорядок, окружающую среду и ее компоненты, экологическую безопасность общества, причиняющее вред окружающей природной среде и здоровью человека и влекущее негативное изменение качества окружающей </a:t>
            </a:r>
            <a:r>
              <a:rPr lang="ru-RU" dirty="0" smtClean="0"/>
              <a:t>среды </a:t>
            </a:r>
            <a:r>
              <a:rPr lang="ru-RU" dirty="0"/>
              <a:t>(</a:t>
            </a:r>
            <a:r>
              <a:rPr lang="ru-RU" b="1" dirty="0">
                <a:solidFill>
                  <a:srgbClr val="0070C0"/>
                </a:solidFill>
              </a:rPr>
              <a:t>деяния, повлекшие причинение вреда здоровью человека, или причинение существенного вреда животному, растительному миру, рыбным запасам, лесному или сельскому хозяйству, деяния, повлекшие массовую гибель животных</a:t>
            </a:r>
            <a:r>
              <a:rPr lang="ru-RU" dirty="0" smtClean="0"/>
              <a:t>…).</a:t>
            </a: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504</TotalTime>
  <Words>906</Words>
  <Application>Microsoft Office PowerPoint</Application>
  <PresentationFormat>Экран (4:3)</PresentationFormat>
  <Paragraphs>134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Экологическое законодательство РФ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Экологическое законодательство РФ</dc:title>
  <dc:creator>Оленька</dc:creator>
  <cp:lastModifiedBy>Толмачева</cp:lastModifiedBy>
  <cp:revision>32</cp:revision>
  <dcterms:created xsi:type="dcterms:W3CDTF">2016-09-26T16:14:01Z</dcterms:created>
  <dcterms:modified xsi:type="dcterms:W3CDTF">2022-04-14T02:00:51Z</dcterms:modified>
</cp:coreProperties>
</file>