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2"/>
  </p:notesMasterIdLst>
  <p:sldIdLst>
    <p:sldId id="313" r:id="rId2"/>
    <p:sldId id="262" r:id="rId3"/>
    <p:sldId id="263" r:id="rId4"/>
    <p:sldId id="264" r:id="rId5"/>
    <p:sldId id="275" r:id="rId6"/>
    <p:sldId id="315" r:id="rId7"/>
    <p:sldId id="265" r:id="rId8"/>
    <p:sldId id="266" r:id="rId9"/>
    <p:sldId id="307" r:id="rId10"/>
    <p:sldId id="267" r:id="rId11"/>
    <p:sldId id="268" r:id="rId12"/>
    <p:sldId id="269" r:id="rId13"/>
    <p:sldId id="302" r:id="rId14"/>
    <p:sldId id="317" r:id="rId15"/>
    <p:sldId id="316" r:id="rId16"/>
    <p:sldId id="318" r:id="rId17"/>
    <p:sldId id="303" r:id="rId18"/>
    <p:sldId id="304" r:id="rId19"/>
    <p:sldId id="305" r:id="rId20"/>
    <p:sldId id="314" r:id="rId21"/>
    <p:sldId id="308" r:id="rId22"/>
    <p:sldId id="306" r:id="rId23"/>
    <p:sldId id="309" r:id="rId24"/>
    <p:sldId id="319" r:id="rId25"/>
    <p:sldId id="310" r:id="rId26"/>
    <p:sldId id="311" r:id="rId27"/>
    <p:sldId id="278" r:id="rId28"/>
    <p:sldId id="312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91" autoAdjust="0"/>
    <p:restoredTop sz="97696" autoAdjust="0"/>
  </p:normalViewPr>
  <p:slideViewPr>
    <p:cSldViewPr>
      <p:cViewPr>
        <p:scale>
          <a:sx n="130" d="100"/>
          <a:sy n="130" d="100"/>
        </p:scale>
        <p:origin x="-72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82155-A616-42C6-981C-5DA9749FA444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B693B-6B89-4AA1-9449-E62944BB2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9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4EC4-1493-4CB3-A59E-489A2DE394C8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5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682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155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469775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0673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085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815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74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151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6D68-2F3B-4A4C-8594-B511EAF0106D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0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281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1244-101A-4DB4-9D04-1057E54BF7DD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7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194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602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F06-2FAD-495D-AD78-B36A8D65D60B}" type="datetime1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5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2369-D88B-4BAF-8A1E-821AAB5B5AF0}" type="datetime1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3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609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3422-7E13-4317-A329-6731354C87C6}" type="datetime1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4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EC97BE-E709-443F-9DEA-F79C314D9F49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E5C14F-0957-4538-872F-352C4CAEE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01331-A34A-4089-B027-08AE19698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экологические проблемы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1C1A1C4-5580-4CFA-B849-12204FD5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7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Озоновый слой Земли может восстановиться через поколение - ученые - новости  Украины, Общество - LIGA.net">
            <a:extLst>
              <a:ext uri="{FF2B5EF4-FFF2-40B4-BE49-F238E27FC236}">
                <a16:creationId xmlns:a16="http://schemas.microsoft.com/office/drawing/2014/main" xmlns="" id="{1BB83785-9C36-4509-8044-E2FFC186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6000" pressure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" y="393211"/>
            <a:ext cx="9005705" cy="61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6642" y="569923"/>
            <a:ext cx="8570714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озонового слоя</a:t>
            </a:r>
            <a:endParaRPr kumimoji="0" lang="en-US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Озон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важнейшая составная часть атмосферы, влияющая на климат и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защищающая все живое  на Земле от коротковолнового излучения Солнца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Основная масса озона (О</a:t>
            </a:r>
            <a:r>
              <a:rPr kumimoji="0" lang="ru-RU" sz="2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находится на высотах от 10 до 50 км, а его  максимум на высоте 18-26 км.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Озон в стратосфере образуется и поддерживается в результате цикла реакций с участием жесткого ультрафиолетового излучения Солнца. Озон в атмосфере постоянно рождается и гибнет, следовательно, его слой складывается из равновесного количества. А так как  равновесие подвижное, то толщина озонового слоя может меняться. Наибольшее  количество озона образуется в стратосфере тропического пояса, там максимум плотности находится примерно на высоте 26 км. В средних широтах на высоте 22-24 км, в полярных зонах 13-18 км. В последнем интенсивно переносится в нижние слои атмосферы.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5CCC2C0-222C-418A-A8A7-AB98E248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8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азрушение озонового слоя: причины и последствия истощения озонового слоя">
            <a:extLst>
              <a:ext uri="{FF2B5EF4-FFF2-40B4-BE49-F238E27FC236}">
                <a16:creationId xmlns:a16="http://schemas.microsoft.com/office/drawing/2014/main" xmlns="" id="{E18113AD-5AD3-4212-BD95-4FC0CA93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5000" pressure="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2057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2" y="21366"/>
            <a:ext cx="917007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малое содержание озона, его роль в сохранении биологической жизни на Земле  велика.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озона поглощают жесткое ультрафиолетовое излучение Солнца как раз в той спектральной области, которая является наиболее разрушительной для биосистем.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Органические молекулы разрушаются ультрафиолетовым излучением, в том числе ДНК, отвечающая за передачу наследственных признаков.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Если бы толщина озонового слоя уменьшилась, это нанесло бы непоправимый  ущерб всем живым организмам. Полное исчезновение озонового слоя, несомненно, привело бы к исчезновению  высших форм жизни. Даже небольшое снижение толщины слоя озона может увеличить заболеваемость раком кожи у людей. Иное распределение озона по высоте  существенно повлияет и на климат, так как измениться характер поглощения УФ-излучения озоном, а следовательно и температура верхних слоев атмосферы.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0DBB862-93BA-49F5-BA9E-11DFF98A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5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разрушителей озона является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Антропогенных  источников хлора и других галогенов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намного больше естественных. Благодаря человеческой деятельности в атмосферу стали поступать такие вещества, как например,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метилхлорид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четыреххлористый углерод,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хлорфторметаны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более широко известные под названием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«фреоны»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они химически инертны и устойчивы в нижней атмосфере, не разлагаются солнечным светом в тропосфере, не окисляются и не вымываются осадками. Однако, распространяясь в атмосфере, они медленно проникают в стратосферу и здесь  под действием жесткого УФ излучения происходит разложение молекул, высвобождаются свободные атомы хлора и других галогенов. Например, разрушителями озонового слон могут быть фреоны (хладоны), представляющие собой  группу галогеносодержащих веществ: Ф-11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CFCL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Ф-12 (С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Ф-22(СНС1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др., кипящие при комнатной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ype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высоколетучие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химически инертные у поверхности Земли, которые используются в холодильной промышленности и как распылители.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реальной угрозой разрушения озонового слоя многие стра­ны, в том числе и Россия, сократили производство и потребление фрео­нов. Этому способствуют, в частности, научные разработки углево­дородных хладонов, которые заменяют фреоны.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71EBF48-8038-4FA4-9E6D-896870D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2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3683" y="1124744"/>
            <a:ext cx="5236634" cy="5362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Разрушение озонового слоя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47133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Фотохимический смог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Фотохимический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по-другому фотохимический туман – это относительно новый тип атмосферного загрязнения. Он является актуальной экологической проблемой наиболее крупных городов, где сконцентрировано огромное количество транспортных средств.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Фотохимический смог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многокомпонентная смесь газов и аэрозольных частиц. Основными компонентами смога являются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озон, оксиды серы и азота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многочисленные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соединения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 совокупности называются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фотооксидантами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Смог возникает, когда молекулярный кислород и оксиды азота, которые накапливаются в атмосфере во время устойчивой безветренной погоды,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поглощают энергию ультрафиолетового излучения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Солнца, от этого молекулы переходят в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возбужденное электронное состояние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Такое состояние характеризуется способностью быстро вступать в химические реакции, то есть оксиды азота и молекулярный кислород моментально окисляют продукты сгорания автомобильного топлива – остатки углеводородов, которые выбрасываются в атмосферу огромным количеством транспорта, в результате образуются новые органические соединения.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благоприятной погодой для образования фотохимического тумана является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ясная безветренная погода, которая чаще всего стоит с июня по сентябрь.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E6F470B-3B38-4B75-9FE4-10202D02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4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rshec.ru/uploads/pages/pages-W0Tc5W7T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4" y="3941883"/>
            <a:ext cx="8874732" cy="289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0280"/>
            <a:ext cx="9009366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несколько видов смога: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смог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лос-анджелесского типа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 результате фотохимических реакций, которые происходят в газовых выбросах под действием солнечной радиации. Отличается устойчивой синеватой дымкой из едких газов без тумана.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Лондона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характерен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влажный смог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в атмосфере из-за высокой влажности накапливаются капельки, которые образуют густые облака. Э</a:t>
            </a:r>
            <a:r>
              <a:rPr lang="ru-RU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сочетание тумана с примесью дыма и газовых отходов производства. Он формируется при влажности в 100%, нулевой температуре воздуха, длительной штилевой погоде и высокой концентрации продуктов сгорания твердого и жидкого топлива.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Аляске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зафиксирован смог (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ледяной смог)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из-за холода вместо капелек в атмосфере скапливают мелкие льдинки.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61EFD3B-83DC-47B9-A067-56005BC6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3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433" y="396492"/>
            <a:ext cx="8063134" cy="54949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	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Фотохимический смог вызывает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людей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слизистых оболочек глаз, носа, горла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обостряет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легочные и различные хронические заболевания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кроме того, помимо раздражающего воздействия может оказать и общетоксическое. Для смога характерен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неприятный запах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Кроме всего прочего, фотохимический смог ведет за собой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ускоренную коррозию материалов и элементов зданий, растрескивание красок, резиновых и синтетических изделий, и даже порчу одежды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предотвращения образования фотохимического смога необходимо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выбросы загрязняющих веществ в атмосферу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необходимо организовать полное сжигание углеводородов в загрязняющем оборудовании.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D97CD16-0A35-4D76-B3A6-0AEA9DD0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9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768" y="260648"/>
            <a:ext cx="87484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Кислотные дожди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сложный комплекс воздействий техногенных загрязнений атмосферы на природную среду и человека под названием «кислотные дожди», главные последствия которых –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аллергических заболеваний дыхательных органов, потери урожайности сельскохозяйственных растений, усыхание лесов, безрыбные озера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Кислотными называют любые осадки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дожди, туманы, снег,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 которых имеет значение 5,5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кислотность осадков  на две трети обусловлена серной кислотой и на одну треть – азотной кислотой. Значение рН осадков зависит от количества как кислот, так и воды, в которой они растворены.</a:t>
            </a:r>
            <a:r>
              <a:rPr lang="ru-RU" sz="2400" dirty="0"/>
              <a:t>	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101EC93-2C60-4F80-8DBB-FE57F26D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4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отсутствие любых загрязнений у дождевой воды обычно слабо кислая реакция (рН=5,6), что обусловлено растворением в ней  углекислого газа из воздуха с образованием слабой угольной кислоты: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Н</a:t>
            </a:r>
            <a:r>
              <a:rPr lang="ru-RU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=  Н</a:t>
            </a:r>
            <a:r>
              <a:rPr lang="ru-RU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Оксиды серы и азота в загрязненной атмосфере   постепенно реагируют с парами воды, образуя кислоты, которые выпадают на поверхность земли в виде кислотных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осадков (азотной и серной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оксида серы):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4NO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 O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+ 2Н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= 4НNO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Н</a:t>
            </a:r>
            <a:r>
              <a:rPr lang="ru-RU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=   Н</a:t>
            </a:r>
            <a:r>
              <a:rPr lang="ru-RU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28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lvl="0"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2SO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O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2SO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D2C63EF-8F21-4CA3-AFD2-8249927E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экологически ощутимым  следствием кислотных выпадений была утрата рыбных ресурсов; сотни озер в Скандинавии  и на Британских  островах стали безрыбными. Исследование донных отложений указанных озер показало снижение рН примерно на одну единицу по сравнению с прошлым веком.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Подкисление водоемов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за счет вымывания анионов серной и азотной кислот из почвы- главного  аккумулятора кислотных загрязнений.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Почвенное подкисление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 одной из основных причин усыхания лесов умеренной зоны северного полушария. В угрожающих масштабах деградация лесов проявилась в начале 70-х годов. Больше всего пострадали елово-пихтовые и дубовые  леса. В европейских странах и в западной части России ущерб от кислотных дождей для лесов оценивается 118 млн куб. м древесины в год.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69CEE5-05C8-4480-896D-91744F63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4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50" y="-315416"/>
            <a:ext cx="8229600" cy="1143000"/>
          </a:xfrm>
        </p:spPr>
        <p:txBody>
          <a:bodyPr/>
          <a:lstStyle/>
          <a:p>
            <a:r>
              <a:rPr lang="ru-RU" b="1" dirty="0"/>
              <a:t>Атмосфера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764704"/>
            <a:ext cx="8813629" cy="4525963"/>
          </a:xfrm>
        </p:spPr>
        <p:txBody>
          <a:bodyPr/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газовая оболочка Земли, состоящая из нескольких слоёв, между которыми находятся переходные слои – паузы.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85004F-D902-49B3-9944-475A5048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AutoShape 4" descr="data:image/jpeg;base64,/9j/4AAQSkZJRgABAQAAAQABAAD/2wCEAAkGBxQTEhUUEhQWFRUXFxQVFhQXFBQUFBUUFBUXFxQUFBcYHCggGBwlHBQUITEhJSkrLi4uFx8zODMsNygtLisBCgoKDg0OGBAQGiwkHyQsLCwsLCwsLCwsLCwsLCwsLCwsLCwsLCwsLCwsLCwsLCwsLCwsLCwsLCwsLCwsLCwsLP/AABEIAKsBJwMBIgACEQEDEQH/xAAbAAACAwEBAQAAAAAAAAAAAAAEBQECAwYAB//EADYQAAEDAwMDAgQGAQMFAQAAAAEAAhEDBCESMUEFUWETcSKBkbEGMqHB0fBCFFLxFWJyguEz/8QAGgEBAQEBAQEBAAAAAAAAAAAAAAECAwQGBf/EACERAQEBAAICAgMBAQAAAAAAAAABEQISITEDQVFhcRMi/9oADAMBAAIRAxEAPwDiqNHwimsWrKS1FNfUvy/NYhisKa3axXDFGsCel4XvSRwpq4pIdS8UlYUkwNEKRRUXAQpq4Yi/RXhTRQ7WLZjVqKa0axFZBikMW4YrBizsNYaFIaiNCkMTU1gGKwat9CsGJpofSp0IgMU6FNA4YraVuGKdCmqH0KdCI0L2hNA+hRoROhRoTUYFij00RoXtKaB9CgsROhV0poH9NRoRJaoLU0DGmqGmiy1RpTTQZprN9JGliqWKaulNegoR9amvIABTWjaa3DFdrF11lgKau2mtgxXaxTVYhiuGLYU1YMU7JrEMVgxbhisGKdhgGKfTRAYp0KdgMKauGLcMVwxTsrAMUhiIDFOhTTGGhSGLfQraE1cDhisGLfQpDFNGIYp0LfQpDE0YaFIYt9CnQp2A+he0IjQvaE0D6F7QiNC9oTsBtC9oROhRoTsB9CroRJYoLE0D6FGhEaFGhNA5YqliJLFUsTQNoVSxElqq5iagN7F5buYvK6BBTVxTW4pq4pp2MDimtG01uKa0bTWexgYU1YU0SKasKanYwMKauKaIFNWFNOy4GFNW9NEimremp2MDCmrCmiRTVvTU7LgYU1b00R6asGJ2MDCmpFNE+mp9NNXA3pqRTRPpqRTTTqG9NToRPpqfTTV6h9C9oRPpqfTTTqF0L2hFemvemmnULoXixFemo9NNOoXQvemivTUemmnUKWKpYi9CjQpqYF0KNCKLFBYmmBNCqWIvQqliamBSxULEWWKpYp2ATqa8insXlZyAwpq4prf01YNXPu3jEU1o1i1DVbSp3OrIMUhi2DVYNTsvViGKwYtg1WDU7L1YimrCmtg1WDVOy9WIpqwprYNUhqdjqyDFIYttKkNTsvVjoUhi3DVOlO51D6FYMW4Yp0KdzqwDFYMW+hWa0Kd16hxTUhqJ9MKNI7qdzrWGlToC3FOdlq2yceP2+6neHWgSwKpYmDbM6odgcmJC3p2dJxLQ86onMRun+si9KT6FBYmtx0pzRIIcPG6ALVqfJL6ZvGh9CjQiNKjStdzA5aoLEQWqpanZMDliroRBCqQnYwOWKpYiCFUhTsnUM5q8tnBeTsnU2NRlYCWguGYEg+wPOEsvbbQ8gbbjnBV+naqbgXCP7wj+taS1jvMT4iV59y+HoslKAxSGqjqkDOcwtSAfb344WtrORLWK2gKug8fpyvau32TVxq1gWjaXg/t7Ssqvww45HbYoy2e10wfETgtncY3H7JaSMQzwr06YMxuNx4VbmmAXBpJ+/wDysbN4/wAp+WCruwEwF4kD/GfqrCkQTuY+3dXbTMSPO0k/NTVx4NCsGDiFNOk6P5wQorNcwaiJz9R57cLOiWtHZW0jsOxHbstfS1AaMjbuQY2nlZNpxJJ3gewHdTVxIA4+eFaG87+yHZW+IhsHuSYb4hGGkTGfeNtuEvgZmPYf3deNRo/MAFfEwfsNp5QterT1ZaXSRzHurPKUYC3mPB3UPYJHHO2PYr2kDseB7dj+qrVhvxHbH1WVasdH5cT7Z8fVXqXsRqB8ciVgyo0xAJk/0rSo0EEHg9sgpnnyM7rqxHGP44QP/UXOPwtaHH/IAzCKr24IwNRGI8fugadtJiNJ3z2WpJhppY9UY0fESSdxCKr3NF2kO74gRHuUkq2ZIgfIhE07Aho1uPgDZZs4+1Hv6ew5bHsShzY92Efb5EKGNqNIOl0D5/ZEm5cWl7JPBaOPKm2faYCdbt5EfOFVtBpyMjwVrUv2OaNbdWP1lC1aJaWvpYDjBaJMHt7YWpv2jXSwGBE+ZP0CpWtW7jPzA+ivcvODoBM7A5/sqguZAIb4cDOD7pt9jFlAHGZnx8gZ5Xn2PgnyCCArsuZcWjEclw+HzlYX9wWgEGTmY2xsTwVdupkedZ+6lV9cvGWFroGeHeQF5Nq4myuw8aXx7poaY06TBb53XIXOqm7T53CZ23Up334wpeP4WUZRtKbG/EwOPc8/wvXdBpYdLQDj8v6yOVQNBEg5Uf6wAxu4YngcIYy9IhgLmxGx+ykvjB95/hE2P5SHmWnhedaBwLhsOCdwE0wrtnGo/wCMHQMHaPY903t7FrPiaSROQeP/AIvVgAzAHyEIbqFzppgA/mwe4G6tu+jMFXLw0kgkmRBxjxPKI9ZrTJaCTnUADKQUnucYGUXRrjAO/KmB7Xp6my3scf8ACXUK7qbocPhOw7Dx8oTC1IDZBwquqAYOZWJc8KrUqYJETO/eOfJQzNThGqAJEnnZFMaCC0f8IelQAMHUDweJ9lYJtNtP+MxPkZJHKi8aADqMROO57BbUajQYOckzn2MJffF50u0kxOdwZOMqz2UTZhjtIeAHcRIHg77reqwCC+RnuMgbHtwg7ayJh7yQZy0fpBRF/YvdpLctHBOQTuUub7RrWt21WnS/4t52+o+ajpnSYGp5Bd24Ht5VtfpNaRvMFCXfUnPd2A7fuk7XxPQZ3Fq4ktLZBjnbfP2Q1308xpznaTyI7cwSpd1olgEAHbyr2XUS6A7IOPKknKeVZW1B9NoENLdtQJMGee32V3SBLsZg5BwdpjZB07p1CqWbidt5B/5CZUAXHVjQ4QWnMEHBA7YTl+QJSuJcRtCIqBrgZnuldzVDHnMyc4j7La3qucdsRBI/SO6tn2N20S0EB0g5HdYWVV7CQ8EkbcgAo2nZ+c8SYHuArOt9OXERH/t+qzoq/qGRx9kS2s2ZG53I/dIOqtDJ+LVOY7f9wj90H03qHxQZLTj+CFrp42Gnlal6ZNRu3bHJ88rAdXdMkAjaB91e8uIAbvOBx7JDdVtDoTjN9lOm1GvzTEVIJIAEH67fJea0kxWkGRAJhviDOUo6dd6X6o3j+hPqtwNJIAcQdTZ4JGY8pfCFfUDpkgAAZ2HxHj/yHP6IC16lVEiZBn822ey36rc62S4RES4D79/ZI31HNg7g7ey6cZsZrpaerQJMkknaSvJVZ35c5oDNge8HG68sWYsql/VcSWu3EN+ivTuA2A1v6Jdc3QJmZJ3Xqd15Ws8KdUq8+CraOAczul9OrTI/yB8HHuoNV4lzXAjyMrOKa0mkbulavu9A7iciJSeh1ME+fmtH1A8iSY8Jn5DK8u2OZEmTt47FA1q7vTLYnb5qjrKdgSd/cDdUpNwZwdoOyTB6wuXAyThE17uSSPr7oOof8QtaFCN1q57QytKr48HhMadEuE8oSg2RAE+yMBeOMdli1oILn0y4TnZWsajnOxkck5Gf3Q1+db5OIEbZO+x+i3sX6cMmSZJO2FfpB/WGkskAlzYMCZI5AQFO4LWCQQZmDgj5JrXu9MT9UJ1BrHwZgzEjPfhZ436qs6d0XHJTajVAAHPbsubvKXpwQ+cxtBCIo34idiIz4/5VvHfSa36rXGotIPHKUVcEgHnCGqVXSZUtrTuukmRNG05KNsqcOaTtKTtrIijcmfKUN+s0WRrbIMgEbzjB8bISvcOZDMyWjmYk7yODH6omrWY6kQ4kO3xyeJWLrnUxjHSPiG0TA8nsfusT1ik19Wc505j27YTB/USaelmBAHnzBVbxopuw7UeQRDQO2/ulpqrc8pTW2u3bDfaUyY10y4Az5mPkubt6uU4pXBgScLPKLAvXqrSMCDt2CRWV1oeCusuqdN7SDieeVzVbpZ1kEwO/f2WuHKZiWG93cF9IOYNWk5HPuIXO1LsuKNNJ1P8AK8j28paaMK8cKYWbzO0po9jjtk77j9EltbwMIPH1TNt/6gcMRgD/ABPvA9lnlKIvaJqCGtcCN5IAnsJOSgLi2fABY7AAmOP6UW+4DqrWAmBkjiRnjhMKtdxBDsahjgAd8J2sTND23/56WDURAk4nkx4UKlG1eANTgO0ScdyvLFWOJqVyobcnut+v9ONB8EiDJaRnHnslRqAL1Syzw5bhs26ccNGVsb57IyM7iNkjbcZwmR6p8IEDbO2VM/TUrpOm2zX6aj3A5MtAx9/0TqpYsMelLXZI5E+ey5L8MsqVXODIDWwTmANRjP0/RdSKgp4edUxGk8QuPKXXSehNs14zVe0cwIc4k+2Atab3sMtbDSZmAZ90rv8AqWpoa3YfMhRaX7wIWev2aeXti2vTJYAyqMg6d+4IC5qxtbp5PwjS2RqJgGDGO66jpN6S34pxsf2RQqTsszl18LYW9Olnwkgu8Ji6riShH0Ydvv8Aotn6YAclwZV7QPG8eUXTa3TpaAI4Q7KvCFubkzEQmWg8tBwYQV00ag1n5tgOVnWe5tMvc0wN+/ujLS6Y3SXTqcBqkjj9kzFA3VnUc0Swj3HflLadIUtXqHUdg2BEjkwf0XS3d4C1wa4iATPbwuW+F25znwBHK3wt+2aGfWk/faPkOFNJsnCb1LOnUoywBrmgEu9t0B0u4FMkxPHyW+2zwmNattpiRkiQT2VrannOFFa6LgAdhkBeY5ZDJls9tQBtN7huHkHTjycInrlo4UxUBEt3iDg7+eyN6dcvNIg8bd4591W3u2yQ7mRnaDwQue3WnD3d0Y3+XKDbccpr13oVRtR5pMc6ngiMxq/xiZMGf0XP1aLmkhwII3BwfoV6ONmeGKY0a/Ypp6rtMtg+OfkuVNTTsUTS6kQnLjpKeNunk/EC3sq3N1/u+WUF/wBRAbkoG8vQRvkZWOq6Pq3eVhcXEpQOoSpNfsVvriaJc9H2DxiTv9VPQ+i1a41yGNnBcD8XeBytXdP0VCx/wkZwd+xCl5T0YZUqdJhgTqInUeB2H94RRc18tmPnBPlBuqgME/IndL7d0u1SQ0ZJifkuPtofVcaYlzjG0n8p+fdeQw64My0Ee38ryvX9BvVoscCHAEEQQQD90JY2FOm3Q1o086gCT7nlXZWzBXqr8KaOI610YU3Sw7k/ARBE7ae4S62sXvqBgwTJk7YE7rtuqMbVa1rjsQQQc44VbSwptkjed3d/Ertx+WyeWP8AOa8Syi0MogDAkj8ziOXHlZB5OSmDLVolxghBVXZwsy61iWuJ2XQ9GsNbfi3+yQUakLp+gXU47D6Kc/Sx6+t6zMMDXNO3j3CKt3uDA14OqMwmtO6aR+iydcCcD3lcdt8YoWkwk5H1RL7BroOZG2UT6rYyr0nSpaaDp2LZPB/dDVdIcNQBI/ROdGZVHUWncKdjSO5r6Z5B4SE111d50gOnSSDx2lcy61e10EQ7sefI7rpxsHru5AZjBcMhKMlFXjSclBBy7cfTNMbCk04c8t8cFeqMaFjb0H6S8MJaNzGAqOqEnY+cLP2q7jOy2tQSYgk9hlYUGlxAHKfWzfQIbjX/AJOGZB29h/CUN7GmQwDY43QfUy4HS5sAmWkQcxnZTV6uAcbDfz5W9PrDXDO65ZZdUK3rhDdMRHPhBdc03NJzQPjDS5hgA6hu2exj9UT1fprdPqU/BLeIP+Q/RJIIJ8St8c9xHAmvJXg9wGqDHeDH1+af9O/Czi8uqOiDqgCWkE9zv7fyuyZ1KnpDS0GBEEDEeNl25fJJ68sTjb7fMKl6IS6pcElOPxvaMbcE0wGtc0OLeA7kADbg/Nc8ykf6F145msct9G3R6QqVmMcSGlwDiMkDlfSbv8O29SmG0gGFglrh2katf+/AO6A/D9ah6INNga4tAJ0gO2z5RQqu/wAfmvNz521148cTWuohrcNENAGAANkN1DpZe4VBUAloEHJkT22EQlLLus+s5jWtMd3aQPcn+E0demmIe3uM/sVnzPSlFxdPZGtsDgkYK1o34YJac/7eFFa8a4nAj/achB3PTi7NEEknLcY/8VqyfaLuvWuOs6QTgtj9V5Ir0PpmHt0kiYK8tdU11PU7x1IglpzOUtp9fJJBiO67XrnRW1KZaZ8R3Gy+S3NB7HEOBBGIOE+OceTPK2HFx1HUZmIxIySCt6l810NJdgDbKXdLtfU2bJHAJn3jst6NoQ+TM7QRJM8BbuEtO7O+qGQ6I4Pf3V3bSsf9JWABNN8d4n6gZCj1yMHB7Ln/ABtrRfldZ+HmS05iQuRo1F0PR7hxI07f3CnNY6KtTFMSCf7ygv8AUrW5Y4iSUGaUjfKzxUZSuZiU2p1AIgrnKaNt60HKcuOof060q7s7JQa0ZRdrc91yvEGUnyq1rRtTDmgx3WZ7hE0HYkrIQ3n4aB/K8gcg5wgD+GGDVqc6f8TAge/ddcXKHLU52BJYQwaI+ACI/lZ3tZtMF1OnJjIAiYTK4p6cjbn+UGxw5V37acdY3mp5MBpJJjgSUVdPkzOe/eE8q9DpOcX7FwEgYEjn3SR9r8ZDnGQSPBXTtKilAlNOnMa5wHKF9AcGFDZpuBCmjqGtBGh4wZbG2DhZDpdFmDJnElx+mEm/6m45nZC1r5x3J+qz1v5DW76JT4qPngF2P0yuL61U9AuiSQYI5I3kSnwvC4tBcf4XG/jIVHOIGJeJJOwiJ9l0+OecqX0RdZ6wKukaeSdXJnjyg7ZjsnSTpBmSMQJx9QheqWNSi4NqDcSCMtPz7q1r1BwaWky3AzuB/wBq9nWZ/wAuf9P7LrxGlsYETpXZ9Mr6mjVg5kSPkvkj6/b6zwmvQuquFQBz4aTmSf72XL5Pi8eFnJ9MvKVFjXOhoJB1PAAd7z9FyP8AqXVHQXF28J024pv+AuBBGe2VtY9HZSIc2CBz37Lzy9XSkotniCWkbn6J50yt8EDv/ZTMVGvEEA++UtFNjHEDHI8+FLy1MBdXim8VTTNQgERlwl0DbKhN6dSMkqVO36XNdW7IScdJY5ztbQ6cZE47JyzZYkZUhjGy6NSpCGMDR2AWd10yn6rXgDUJTQ/kQDfzKzfZgplOVy/4m/D7nu9SmWjB1DaSP/n2XXUtl54UnKylj5hQtnt/MzeAM5+S6rplhWaJgRiWzmOThR0+1YQZbMPfEyY0vIETtEJiyoQDBXS20kUr1Sd/ohTKc2lBunYILqFMNOBCS/QDbKJpPQ5Kq1xlaQyNScLSlUhA6sK9JxUsU4t3l2AjmVYGUssnZTCp+y48p5GorAod9xwsbIql07Kknkwa14Ijuk98z03Af4nPfOyKsz8SWfiuoQ1sH/ctSeVXF2dUBwKX39Aeq46oxqJ89klZXcNJBz3Vrus4zJ7LfUbMvcq/+slJnFbW5yPcK5EN6Ie/DGl3txPfssK+thLXNIIwfuumt6DWNboAE7xz7psBIz4XPsuPm19dGmNUZ7Fc5W602q8ioIBOCRPtB4X0T8b27XUwS0TMTzC+OdQdpqOaMAEwF3+KTkzy8O/No25tzTDpB3ILZEGeVxn4l/DLrdpqB7XNkS0btB2J7ifujvw1Xc1joMZH67on8a1D6LfJzgZhXjvHnkpZLHCLwUFQvQ5i23Lg4GTj+F9A/D3WPUY0DgQSe47r5rK6/wDCjAACORnyuPzSY1x9u8ovAj6IC86a6tV+F+hg3kEOB7DusqDzqGeU0q1TLc/2F5PTo5v8VXItwKbHEnEkkT34Xlxv43uHa3mTMj7qFi266e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UUEhQWFRUXFxQVFhQXFBQUFBUUFBUXFxQUFBcYHCggGBwlHBQUITEhJSkrLi4uFx8zODMsNygtLisBCgoKDg0OGBAQGiwkHyQsLCwsLCwsLCwsLCwsLCwsLCwsLCwsLCwsLCwsLCwsLCwsLCwsLCwsLCwsLCwsLCwsLP/AABEIAKsBJwMBIgACEQEDEQH/xAAbAAACAwEBAQAAAAAAAAAAAAAEBQECAwYAB//EADYQAAEDAwMDAgQGAQMFAQAAAAEAAhEDBCESMUEFUWETcSKBkbEGMqHB0fBCFFLxFWJyguEz/8QAGgEBAQEBAQEBAAAAAAAAAAAAAAECAwQGBf/EACERAQEBAAICAgMBAQAAAAAAAAABEQISITEDQVFhcRMi/9oADAMBAAIRAxEAPwDiqNHwimsWrKS1FNfUvy/NYhisKa3axXDFGsCel4XvSRwpq4pIdS8UlYUkwNEKRRUXAQpq4Yi/RXhTRQ7WLZjVqKa0axFZBikMW4YrBizsNYaFIaiNCkMTU1gGKwat9CsGJpofSp0IgMU6FNA4YraVuGKdCmqH0KdCI0L2hNA+hRoROhRoTUYFij00RoXtKaB9CgsROhV0poH9NRoRJaoLU0DGmqGmiy1RpTTQZprN9JGliqWKaulNegoR9amvIABTWjaa3DFdrF11lgKau2mtgxXaxTVYhiuGLYU1YMU7JrEMVgxbhisGKdhgGKfTRAYp0KdgMKauGLcMVwxTsrAMUhiIDFOhTTGGhSGLfQraE1cDhisGLfQpDFNGIYp0LfQpDE0YaFIYt9CnQp2A+he0IjQvaE0D6F7QiNC9oTsBtC9oROhRoTsB9CroRJYoLE0D6FGhEaFGhNA5YqliJLFUsTQNoVSxElqq5iagN7F5buYvK6BBTVxTW4pq4pp2MDimtG01uKa0bTWexgYU1YU0SKasKanYwMKauKaIFNWFNOy4GFNW9NEimremp2MDCmrCmiRTVvTU7LgYU1b00R6asGJ2MDCmpFNE+mp9NNXA3pqRTRPpqRTTTqG9NToRPpqfTTV6h9C9oRPpqfTTTqF0L2hFemvemmnULoXixFemo9NNOoXQvemivTUemmnUKWKpYi9CjQpqYF0KNCKLFBYmmBNCqWIvQqliamBSxULEWWKpYp2ATqa8insXlZyAwpq4prf01YNXPu3jEU1o1i1DVbSp3OrIMUhi2DVYNTsvViGKwYtg1WDU7L1YimrCmtg1WDVOy9WIpqwprYNUhqdjqyDFIYttKkNTsvVjoUhi3DVOlO51D6FYMW4Yp0KdzqwDFYMW+hWa0Kd16hxTUhqJ9MKNI7qdzrWGlToC3FOdlq2yceP2+6neHWgSwKpYmDbM6odgcmJC3p2dJxLQ86onMRun+si9KT6FBYmtx0pzRIIcPG6ALVqfJL6ZvGh9CjQiNKjStdzA5aoLEQWqpanZMDliroRBCqQnYwOWKpYiCFUhTsnUM5q8tnBeTsnU2NRlYCWguGYEg+wPOEsvbbQ8gbbjnBV+naqbgXCP7wj+taS1jvMT4iV59y+HoslKAxSGqjqkDOcwtSAfb344WtrORLWK2gKug8fpyvau32TVxq1gWjaXg/t7Ssqvww45HbYoy2e10wfETgtncY3H7JaSMQzwr06YMxuNx4VbmmAXBpJ+/wDysbN4/wAp+WCruwEwF4kD/GfqrCkQTuY+3dXbTMSPO0k/NTVx4NCsGDiFNOk6P5wQorNcwaiJz9R57cLOiWtHZW0jsOxHbstfS1AaMjbuQY2nlZNpxJJ3gewHdTVxIA4+eFaG87+yHZW+IhsHuSYb4hGGkTGfeNtuEvgZmPYf3deNRo/MAFfEwfsNp5QterT1ZaXSRzHurPKUYC3mPB3UPYJHHO2PYr2kDseB7dj+qrVhvxHbH1WVasdH5cT7Z8fVXqXsRqB8ciVgyo0xAJk/0rSo0EEHg9sgpnnyM7rqxHGP44QP/UXOPwtaHH/IAzCKr24IwNRGI8fugadtJiNJ3z2WpJhppY9UY0fESSdxCKr3NF2kO74gRHuUkq2ZIgfIhE07Aho1uPgDZZs4+1Hv6ew5bHsShzY92Efb5EKGNqNIOl0D5/ZEm5cWl7JPBaOPKm2faYCdbt5EfOFVtBpyMjwVrUv2OaNbdWP1lC1aJaWvpYDjBaJMHt7YWpv2jXSwGBE+ZP0CpWtW7jPzA+ivcvODoBM7A5/sqguZAIb4cDOD7pt9jFlAHGZnx8gZ5Xn2PgnyCCArsuZcWjEclw+HzlYX9wWgEGTmY2xsTwVdupkedZ+6lV9cvGWFroGeHeQF5Nq4myuw8aXx7poaY06TBb53XIXOqm7T53CZ23Up334wpeP4WUZRtKbG/EwOPc8/wvXdBpYdLQDj8v6yOVQNBEg5Uf6wAxu4YngcIYy9IhgLmxGx+ykvjB95/hE2P5SHmWnhedaBwLhsOCdwE0wrtnGo/wCMHQMHaPY903t7FrPiaSROQeP/AIvVgAzAHyEIbqFzppgA/mwe4G6tu+jMFXLw0kgkmRBxjxPKI9ZrTJaCTnUADKQUnucYGUXRrjAO/KmB7Xp6my3scf8ACXUK7qbocPhOw7Dx8oTC1IDZBwquqAYOZWJc8KrUqYJETO/eOfJQzNThGqAJEnnZFMaCC0f8IelQAMHUDweJ9lYJtNtP+MxPkZJHKi8aADqMROO57BbUajQYOckzn2MJffF50u0kxOdwZOMqz2UTZhjtIeAHcRIHg77reqwCC+RnuMgbHtwg7ayJh7yQZy0fpBRF/YvdpLctHBOQTuUub7RrWt21WnS/4t52+o+ajpnSYGp5Bd24Ht5VtfpNaRvMFCXfUnPd2A7fuk7XxPQZ3Fq4ktLZBjnbfP2Q1308xpznaTyI7cwSpd1olgEAHbyr2XUS6A7IOPKknKeVZW1B9NoENLdtQJMGee32V3SBLsZg5BwdpjZB07p1CqWbidt5B/5CZUAXHVjQ4QWnMEHBA7YTl+QJSuJcRtCIqBrgZnuldzVDHnMyc4j7La3qucdsRBI/SO6tn2N20S0EB0g5HdYWVV7CQ8EkbcgAo2nZ+c8SYHuArOt9OXERH/t+qzoq/qGRx9kS2s2ZG53I/dIOqtDJ+LVOY7f9wj90H03qHxQZLTj+CFrp42Gnlal6ZNRu3bHJ88rAdXdMkAjaB91e8uIAbvOBx7JDdVtDoTjN9lOm1GvzTEVIJIAEH67fJea0kxWkGRAJhviDOUo6dd6X6o3j+hPqtwNJIAcQdTZ4JGY8pfCFfUDpkgAAZ2HxHj/yHP6IC16lVEiZBn822ey36rc62S4RES4D79/ZI31HNg7g7ey6cZsZrpaerQJMkknaSvJVZ35c5oDNge8HG68sWYsql/VcSWu3EN+ivTuA2A1v6Jdc3QJmZJ3Xqd15Ws8KdUq8+CraOAczul9OrTI/yB8HHuoNV4lzXAjyMrOKa0mkbulavu9A7iciJSeh1ME+fmtH1A8iSY8Jn5DK8u2OZEmTt47FA1q7vTLYnb5qjrKdgSd/cDdUpNwZwdoOyTB6wuXAyThE17uSSPr7oOof8QtaFCN1q57QytKr48HhMadEuE8oSg2RAE+yMBeOMdli1oILn0y4TnZWsajnOxkck5Gf3Q1+db5OIEbZO+x+i3sX6cMmSZJO2FfpB/WGkskAlzYMCZI5AQFO4LWCQQZmDgj5JrXu9MT9UJ1BrHwZgzEjPfhZ436qs6d0XHJTajVAAHPbsubvKXpwQ+cxtBCIo34idiIz4/5VvHfSa36rXGotIPHKUVcEgHnCGqVXSZUtrTuukmRNG05KNsqcOaTtKTtrIijcmfKUN+s0WRrbIMgEbzjB8bISvcOZDMyWjmYk7yODH6omrWY6kQ4kO3xyeJWLrnUxjHSPiG0TA8nsfusT1ik19Wc505j27YTB/USaelmBAHnzBVbxopuw7UeQRDQO2/ulpqrc8pTW2u3bDfaUyY10y4Az5mPkubt6uU4pXBgScLPKLAvXqrSMCDt2CRWV1oeCusuqdN7SDieeVzVbpZ1kEwO/f2WuHKZiWG93cF9IOYNWk5HPuIXO1LsuKNNJ1P8AK8j28paaMK8cKYWbzO0po9jjtk77j9EltbwMIPH1TNt/6gcMRgD/ABPvA9lnlKIvaJqCGtcCN5IAnsJOSgLi2fABY7AAmOP6UW+4DqrWAmBkjiRnjhMKtdxBDsahjgAd8J2sTND23/56WDURAk4nkx4UKlG1eANTgO0ScdyvLFWOJqVyobcnut+v9ONB8EiDJaRnHnslRqAL1Syzw5bhs26ccNGVsb57IyM7iNkjbcZwmR6p8IEDbO2VM/TUrpOm2zX6aj3A5MtAx9/0TqpYsMelLXZI5E+ey5L8MsqVXODIDWwTmANRjP0/RdSKgp4edUxGk8QuPKXXSehNs14zVe0cwIc4k+2Atab3sMtbDSZmAZ90rv8AqWpoa3YfMhRaX7wIWev2aeXti2vTJYAyqMg6d+4IC5qxtbp5PwjS2RqJgGDGO66jpN6S34pxsf2RQqTsszl18LYW9Olnwkgu8Ji6riShH0Ydvv8Aotn6YAclwZV7QPG8eUXTa3TpaAI4Q7KvCFubkzEQmWg8tBwYQV00ag1n5tgOVnWe5tMvc0wN+/ujLS6Y3SXTqcBqkjj9kzFA3VnUc0Swj3HflLadIUtXqHUdg2BEjkwf0XS3d4C1wa4iATPbwuW+F25znwBHK3wt+2aGfWk/faPkOFNJsnCb1LOnUoywBrmgEu9t0B0u4FMkxPHyW+2zwmNattpiRkiQT2VrannOFFa6LgAdhkBeY5ZDJls9tQBtN7huHkHTjycInrlo4UxUBEt3iDg7+eyN6dcvNIg8bd4591W3u2yQ7mRnaDwQue3WnD3d0Y3+XKDbccpr13oVRtR5pMc6ngiMxq/xiZMGf0XP1aLmkhwII3BwfoV6ONmeGKY0a/Ypp6rtMtg+OfkuVNTTsUTS6kQnLjpKeNunk/EC3sq3N1/u+WUF/wBRAbkoG8vQRvkZWOq6Pq3eVhcXEpQOoSpNfsVvriaJc9H2DxiTv9VPQ+i1a41yGNnBcD8XeBytXdP0VCx/wkZwd+xCl5T0YZUqdJhgTqInUeB2H94RRc18tmPnBPlBuqgME/IndL7d0u1SQ0ZJifkuPtofVcaYlzjG0n8p+fdeQw64My0Ee38ryvX9BvVoscCHAEEQQQD90JY2FOm3Q1o086gCT7nlXZWzBXqr8KaOI610YU3Sw7k/ARBE7ae4S62sXvqBgwTJk7YE7rtuqMbVa1rjsQQQc44VbSwptkjed3d/Ertx+WyeWP8AOa8Syi0MogDAkj8ziOXHlZB5OSmDLVolxghBVXZwsy61iWuJ2XQ9GsNbfi3+yQUakLp+gXU47D6Kc/Sx6+t6zMMDXNO3j3CKt3uDA14OqMwmtO6aR+iydcCcD3lcdt8YoWkwk5H1RL7BroOZG2UT6rYyr0nSpaaDp2LZPB/dDVdIcNQBI/ROdGZVHUWncKdjSO5r6Z5B4SE111d50gOnSSDx2lcy61e10EQ7sefI7rpxsHru5AZjBcMhKMlFXjSclBBy7cfTNMbCk04c8t8cFeqMaFjb0H6S8MJaNzGAqOqEnY+cLP2q7jOy2tQSYgk9hlYUGlxAHKfWzfQIbjX/AJOGZB29h/CUN7GmQwDY43QfUy4HS5sAmWkQcxnZTV6uAcbDfz5W9PrDXDO65ZZdUK3rhDdMRHPhBdc03NJzQPjDS5hgA6hu2exj9UT1fprdPqU/BLeIP+Q/RJIIJ8St8c9xHAmvJXg9wGqDHeDH1+af9O/Czi8uqOiDqgCWkE9zv7fyuyZ1KnpDS0GBEEDEeNl25fJJ68sTjb7fMKl6IS6pcElOPxvaMbcE0wGtc0OLeA7kADbg/Nc8ykf6F145msct9G3R6QqVmMcSGlwDiMkDlfSbv8O29SmG0gGFglrh2katf+/AO6A/D9ah6INNga4tAJ0gO2z5RQqu/wAfmvNz521148cTWuohrcNENAGAANkN1DpZe4VBUAloEHJkT22EQlLLus+s5jWtMd3aQPcn+E0demmIe3uM/sVnzPSlFxdPZGtsDgkYK1o34YJac/7eFFa8a4nAj/achB3PTi7NEEknLcY/8VqyfaLuvWuOs6QTgtj9V5Ir0PpmHt0kiYK8tdU11PU7x1IglpzOUtp9fJJBiO67XrnRW1KZaZ8R3Gy+S3NB7HEOBBGIOE+OceTPK2HFx1HUZmIxIySCt6l810NJdgDbKXdLtfU2bJHAJn3jst6NoQ+TM7QRJM8BbuEtO7O+qGQ6I4Pf3V3bSsf9JWABNN8d4n6gZCj1yMHB7Ln/ABtrRfldZ+HmS05iQuRo1F0PR7hxI07f3CnNY6KtTFMSCf7ygv8AUrW5Y4iSUGaUjfKzxUZSuZiU2p1AIgrnKaNt60HKcuOof060q7s7JQa0ZRdrc91yvEGUnyq1rRtTDmgx3WZ7hE0HYkrIQ3n4aB/K8gcg5wgD+GGDVqc6f8TAge/ddcXKHLU52BJYQwaI+ACI/lZ3tZtMF1OnJjIAiYTK4p6cjbn+UGxw5V37acdY3mp5MBpJJjgSUVdPkzOe/eE8q9DpOcX7FwEgYEjn3SR9r8ZDnGQSPBXTtKilAlNOnMa5wHKF9AcGFDZpuBCmjqGtBGh4wZbG2DhZDpdFmDJnElx+mEm/6m45nZC1r5x3J+qz1v5DW76JT4qPngF2P0yuL61U9AuiSQYI5I3kSnwvC4tBcf4XG/jIVHOIGJeJJOwiJ9l0+OecqX0RdZ6wKukaeSdXJnjyg7ZjsnSTpBmSMQJx9QheqWNSi4NqDcSCMtPz7q1r1BwaWky3AzuB/wBq9nWZ/wAuf9P7LrxGlsYETpXZ9Mr6mjVg5kSPkvkj6/b6zwmvQuquFQBz4aTmSf72XL5Pi8eFnJ9MvKVFjXOhoJB1PAAd7z9FyP8AqXVHQXF28J024pv+AuBBGe2VtY9HZSIc2CBz37Lzy9XSkotniCWkbn6J50yt8EDv/ZTMVGvEEA++UtFNjHEDHI8+FLy1MBdXim8VTTNQgERlwl0DbKhN6dSMkqVO36XNdW7IScdJY5ztbQ6cZE47JyzZYkZUhjGy6NSpCGMDR2AWd10yn6rXgDUJTQ/kQDfzKzfZgplOVy/4m/D7nu9SmWjB1DaSP/n2XXUtl54UnKylj5hQtnt/MzeAM5+S6rplhWaJgRiWzmOThR0+1YQZbMPfEyY0vIETtEJiyoQDBXS20kUr1Sd/ohTKc2lBunYILqFMNOBCS/QDbKJpPQ5Kq1xlaQyNScLSlUhA6sK9JxUsU4t3l2AjmVYGUssnZTCp+y48p5GorAod9xwsbIql07Kknkwa14Ijuk98z03Af4nPfOyKsz8SWfiuoQ1sH/ctSeVXF2dUBwKX39Aeq46oxqJ89klZXcNJBz3Vrus4zJ7LfUbMvcq/+slJnFbW5yPcK5EN6Ie/DGl3txPfssK+thLXNIIwfuumt6DWNboAE7xz7psBIz4XPsuPm19dGmNUZ7Fc5W602q8ioIBOCRPtB4X0T8b27XUwS0TMTzC+OdQdpqOaMAEwF3+KTkzy8O/No25tzTDpB3ILZEGeVxn4l/DLrdpqB7XNkS0btB2J7ifujvw1Xc1joMZH67on8a1D6LfJzgZhXjvHnkpZLHCLwUFQvQ5i23Lg4GTj+F9A/D3WPUY0DgQSe47r5rK6/wDCjAACORnyuPzSY1x9u8ovAj6IC86a6tV+F+hg3kEOB7DusqDzqGeU0q1TLc/2F5PTo5v8VXItwKbHEnEkkT34Xlxv43uHa3mTMj7qFi266eI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kGBxQTEhUUEhQWFRUXFxQVFhQXFBQUFBUUFBUXFxQUFBcYHCggGBwlHBQUITEhJSkrLi4uFx8zODMsNygtLisBCgoKDg0OGBAQGiwkHyQsLCwsLCwsLCwsLCwsLCwsLCwsLCwsLCwsLCwsLCwsLCwsLCwsLCwsLCwsLCwsLCwsLP/AABEIAKsBJwMBIgACEQEDEQH/xAAbAAACAwEBAQAAAAAAAAAAAAAEBQECAwYAB//EADYQAAEDAwMDAgQGAQMFAQAAAAEAAhEDBCESMUEFUWETcSKBkbEGMqHB0fBCFFLxFWJyguEz/8QAGgEBAQEBAQEBAAAAAAAAAAAAAAECAwQGBf/EACERAQEBAAICAgMBAQAAAAAAAAABEQISITEDQVFhcRMi/9oADAMBAAIRAxEAPwDiqNHwimsWrKS1FNfUvy/NYhisKa3axXDFGsCel4XvSRwpq4pIdS8UlYUkwNEKRRUXAQpq4Yi/RXhTRQ7WLZjVqKa0axFZBikMW4YrBizsNYaFIaiNCkMTU1gGKwat9CsGJpofSp0IgMU6FNA4YraVuGKdCmqH0KdCI0L2hNA+hRoROhRoTUYFij00RoXtKaB9CgsROhV0poH9NRoRJaoLU0DGmqGmiy1RpTTQZprN9JGliqWKaulNegoR9amvIABTWjaa3DFdrF11lgKau2mtgxXaxTVYhiuGLYU1YMU7JrEMVgxbhisGKdhgGKfTRAYp0KdgMKauGLcMVwxTsrAMUhiIDFOhTTGGhSGLfQraE1cDhisGLfQpDFNGIYp0LfQpDE0YaFIYt9CnQp2A+he0IjQvaE0D6F7QiNC9oTsBtC9oROhRoTsB9CroRJYoLE0D6FGhEaFGhNA5YqliJLFUsTQNoVSxElqq5iagN7F5buYvK6BBTVxTW4pq4pp2MDimtG01uKa0bTWexgYU1YU0SKasKanYwMKauKaIFNWFNOy4GFNW9NEimremp2MDCmrCmiRTVvTU7LgYU1b00R6asGJ2MDCmpFNE+mp9NNXA3pqRTRPpqRTTTqG9NToRPpqfTTV6h9C9oRPpqfTTTqF0L2hFemvemmnULoXixFemo9NNOoXQvemivTUemmnUKWKpYi9CjQpqYF0KNCKLFBYmmBNCqWIvQqliamBSxULEWWKpYp2ATqa8insXlZyAwpq4prf01YNXPu3jEU1o1i1DVbSp3OrIMUhi2DVYNTsvViGKwYtg1WDU7L1YimrCmtg1WDVOy9WIpqwprYNUhqdjqyDFIYttKkNTsvVjoUhi3DVOlO51D6FYMW4Yp0KdzqwDFYMW+hWa0Kd16hxTUhqJ9MKNI7qdzrWGlToC3FOdlq2yceP2+6neHWgSwKpYmDbM6odgcmJC3p2dJxLQ86onMRun+si9KT6FBYmtx0pzRIIcPG6ALVqfJL6ZvGh9CjQiNKjStdzA5aoLEQWqpanZMDliroRBCqQnYwOWKpYiCFUhTsnUM5q8tnBeTsnU2NRlYCWguGYEg+wPOEsvbbQ8gbbjnBV+naqbgXCP7wj+taS1jvMT4iV59y+HoslKAxSGqjqkDOcwtSAfb344WtrORLWK2gKug8fpyvau32TVxq1gWjaXg/t7Ssqvww45HbYoy2e10wfETgtncY3H7JaSMQzwr06YMxuNx4VbmmAXBpJ+/wDysbN4/wAp+WCruwEwF4kD/GfqrCkQTuY+3dXbTMSPO0k/NTVx4NCsGDiFNOk6P5wQorNcwaiJz9R57cLOiWtHZW0jsOxHbstfS1AaMjbuQY2nlZNpxJJ3gewHdTVxIA4+eFaG87+yHZW+IhsHuSYb4hGGkTGfeNtuEvgZmPYf3deNRo/MAFfEwfsNp5QterT1ZaXSRzHurPKUYC3mPB3UPYJHHO2PYr2kDseB7dj+qrVhvxHbH1WVasdH5cT7Z8fVXqXsRqB8ciVgyo0xAJk/0rSo0EEHg9sgpnnyM7rqxHGP44QP/UXOPwtaHH/IAzCKr24IwNRGI8fugadtJiNJ3z2WpJhppY9UY0fESSdxCKr3NF2kO74gRHuUkq2ZIgfIhE07Aho1uPgDZZs4+1Hv6ew5bHsShzY92Efb5EKGNqNIOl0D5/ZEm5cWl7JPBaOPKm2faYCdbt5EfOFVtBpyMjwVrUv2OaNbdWP1lC1aJaWvpYDjBaJMHt7YWpv2jXSwGBE+ZP0CpWtW7jPzA+ivcvODoBM7A5/sqguZAIb4cDOD7pt9jFlAHGZnx8gZ5Xn2PgnyCCArsuZcWjEclw+HzlYX9wWgEGTmY2xsTwVdupkedZ+6lV9cvGWFroGeHeQF5Nq4myuw8aXx7poaY06TBb53XIXOqm7T53CZ23Up334wpeP4WUZRtKbG/EwOPc8/wvXdBpYdLQDj8v6yOVQNBEg5Uf6wAxu4YngcIYy9IhgLmxGx+ykvjB95/hE2P5SHmWnhedaBwLhsOCdwE0wrtnGo/wCMHQMHaPY903t7FrPiaSROQeP/AIvVgAzAHyEIbqFzppgA/mwe4G6tu+jMFXLw0kgkmRBxjxPKI9ZrTJaCTnUADKQUnucYGUXRrjAO/KmB7Xp6my3scf8ACXUK7qbocPhOw7Dx8oTC1IDZBwquqAYOZWJc8KrUqYJETO/eOfJQzNThGqAJEnnZFMaCC0f8IelQAMHUDweJ9lYJtNtP+MxPkZJHKi8aADqMROO57BbUajQYOckzn2MJffF50u0kxOdwZOMqz2UTZhjtIeAHcRIHg77reqwCC+RnuMgbHtwg7ayJh7yQZy0fpBRF/YvdpLctHBOQTuUub7RrWt21WnS/4t52+o+ajpnSYGp5Bd24Ht5VtfpNaRvMFCXfUnPd2A7fuk7XxPQZ3Fq4ktLZBjnbfP2Q1308xpznaTyI7cwSpd1olgEAHbyr2XUS6A7IOPKknKeVZW1B9NoENLdtQJMGee32V3SBLsZg5BwdpjZB07p1CqWbidt5B/5CZUAXHVjQ4QWnMEHBA7YTl+QJSuJcRtCIqBrgZnuldzVDHnMyc4j7La3qucdsRBI/SO6tn2N20S0EB0g5HdYWVV7CQ8EkbcgAo2nZ+c8SYHuArOt9OXERH/t+qzoq/qGRx9kS2s2ZG53I/dIOqtDJ+LVOY7f9wj90H03qHxQZLTj+CFrp42Gnlal6ZNRu3bHJ88rAdXdMkAjaB91e8uIAbvOBx7JDdVtDoTjN9lOm1GvzTEVIJIAEH67fJea0kxWkGRAJhviDOUo6dd6X6o3j+hPqtwNJIAcQdTZ4JGY8pfCFfUDpkgAAZ2HxHj/yHP6IC16lVEiZBn822ey36rc62S4RES4D79/ZI31HNg7g7ey6cZsZrpaerQJMkknaSvJVZ35c5oDNge8HG68sWYsql/VcSWu3EN+ivTuA2A1v6Jdc3QJmZJ3Xqd15Ws8KdUq8+CraOAczul9OrTI/yB8HHuoNV4lzXAjyMrOKa0mkbulavu9A7iciJSeh1ME+fmtH1A8iSY8Jn5DK8u2OZEmTt47FA1q7vTLYnb5qjrKdgSd/cDdUpNwZwdoOyTB6wuXAyThE17uSSPr7oOof8QtaFCN1q57QytKr48HhMadEuE8oSg2RAE+yMBeOMdli1oILn0y4TnZWsajnOxkck5Gf3Q1+db5OIEbZO+x+i3sX6cMmSZJO2FfpB/WGkskAlzYMCZI5AQFO4LWCQQZmDgj5JrXu9MT9UJ1BrHwZgzEjPfhZ436qs6d0XHJTajVAAHPbsubvKXpwQ+cxtBCIo34idiIz4/5VvHfSa36rXGotIPHKUVcEgHnCGqVXSZUtrTuukmRNG05KNsqcOaTtKTtrIijcmfKUN+s0WRrbIMgEbzjB8bISvcOZDMyWjmYk7yODH6omrWY6kQ4kO3xyeJWLrnUxjHSPiG0TA8nsfusT1ik19Wc505j27YTB/USaelmBAHnzBVbxopuw7UeQRDQO2/ulpqrc8pTW2u3bDfaUyY10y4Az5mPkubt6uU4pXBgScLPKLAvXqrSMCDt2CRWV1oeCusuqdN7SDieeVzVbpZ1kEwO/f2WuHKZiWG93cF9IOYNWk5HPuIXO1LsuKNNJ1P8AK8j28paaMK8cKYWbzO0po9jjtk77j9EltbwMIPH1TNt/6gcMRgD/ABPvA9lnlKIvaJqCGtcCN5IAnsJOSgLi2fABY7AAmOP6UW+4DqrWAmBkjiRnjhMKtdxBDsahjgAd8J2sTND23/56WDURAk4nkx4UKlG1eANTgO0ScdyvLFWOJqVyobcnut+v9ONB8EiDJaRnHnslRqAL1Syzw5bhs26ccNGVsb57IyM7iNkjbcZwmR6p8IEDbO2VM/TUrpOm2zX6aj3A5MtAx9/0TqpYsMelLXZI5E+ey5L8MsqVXODIDWwTmANRjP0/RdSKgp4edUxGk8QuPKXXSehNs14zVe0cwIc4k+2Atab3sMtbDSZmAZ90rv8AqWpoa3YfMhRaX7wIWev2aeXti2vTJYAyqMg6d+4IC5qxtbp5PwjS2RqJgGDGO66jpN6S34pxsf2RQqTsszl18LYW9Olnwkgu8Ji6riShH0Ydvv8Aotn6YAclwZV7QPG8eUXTa3TpaAI4Q7KvCFubkzEQmWg8tBwYQV00ag1n5tgOVnWe5tMvc0wN+/ujLS6Y3SXTqcBqkjj9kzFA3VnUc0Swj3HflLadIUtXqHUdg2BEjkwf0XS3d4C1wa4iATPbwuW+F25znwBHK3wt+2aGfWk/faPkOFNJsnCb1LOnUoywBrmgEu9t0B0u4FMkxPHyW+2zwmNattpiRkiQT2VrannOFFa6LgAdhkBeY5ZDJls9tQBtN7huHkHTjycInrlo4UxUBEt3iDg7+eyN6dcvNIg8bd4591W3u2yQ7mRnaDwQue3WnD3d0Y3+XKDbccpr13oVRtR5pMc6ngiMxq/xiZMGf0XP1aLmkhwII3BwfoV6ONmeGKY0a/Ypp6rtMtg+OfkuVNTTsUTS6kQnLjpKeNunk/EC3sq3N1/u+WUF/wBRAbkoG8vQRvkZWOq6Pq3eVhcXEpQOoSpNfsVvriaJc9H2DxiTv9VPQ+i1a41yGNnBcD8XeBytXdP0VCx/wkZwd+xCl5T0YZUqdJhgTqInUeB2H94RRc18tmPnBPlBuqgME/IndL7d0u1SQ0ZJifkuPtofVcaYlzjG0n8p+fdeQw64My0Ee38ryvX9BvVoscCHAEEQQQD90JY2FOm3Q1o086gCT7nlXZWzBXqr8KaOI610YU3Sw7k/ARBE7ae4S62sXvqBgwTJk7YE7rtuqMbVa1rjsQQQc44VbSwptkjed3d/Ertx+WyeWP8AOa8Syi0MogDAkj8ziOXHlZB5OSmDLVolxghBVXZwsy61iWuJ2XQ9GsNbfi3+yQUakLp+gXU47D6Kc/Sx6+t6zMMDXNO3j3CKt3uDA14OqMwmtO6aR+iydcCcD3lcdt8YoWkwk5H1RL7BroOZG2UT6rYyr0nSpaaDp2LZPB/dDVdIcNQBI/ROdGZVHUWncKdjSO5r6Z5B4SE111d50gOnSSDx2lcy61e10EQ7sefI7rpxsHru5AZjBcMhKMlFXjSclBBy7cfTNMbCk04c8t8cFeqMaFjb0H6S8MJaNzGAqOqEnY+cLP2q7jOy2tQSYgk9hlYUGlxAHKfWzfQIbjX/AJOGZB29h/CUN7GmQwDY43QfUy4HS5sAmWkQcxnZTV6uAcbDfz5W9PrDXDO65ZZdUK3rhDdMRHPhBdc03NJzQPjDS5hgA6hu2exj9UT1fprdPqU/BLeIP+Q/RJIIJ8St8c9xHAmvJXg9wGqDHeDH1+af9O/Czi8uqOiDqgCWkE9zv7fyuyZ1KnpDS0GBEEDEeNl25fJJ68sTjb7fMKl6IS6pcElOPxvaMbcE0wGtc0OLeA7kADbg/Nc8ykf6F145msct9G3R6QqVmMcSGlwDiMkDlfSbv8O29SmG0gGFglrh2katf+/AO6A/D9ah6INNga4tAJ0gO2z5RQqu/wAfmvNz521148cTWuohrcNENAGAANkN1DpZe4VBUAloEHJkT22EQlLLus+s5jWtMd3aQPcn+E0demmIe3uM/sVnzPSlFxdPZGtsDgkYK1o34YJac/7eFFa8a4nAj/achB3PTi7NEEknLcY/8VqyfaLuvWuOs6QTgtj9V5Ir0PpmHt0kiYK8tdU11PU7x1IglpzOUtp9fJJBiO67XrnRW1KZaZ8R3Gy+S3NB7HEOBBGIOE+OceTPK2HFx1HUZmIxIySCt6l810NJdgDbKXdLtfU2bJHAJn3jst6NoQ+TM7QRJM8BbuEtO7O+qGQ6I4Pf3V3bSsf9JWABNN8d4n6gZCj1yMHB7Ln/ABtrRfldZ+HmS05iQuRo1F0PR7hxI07f3CnNY6KtTFMSCf7ygv8AUrW5Y4iSUGaUjfKzxUZSuZiU2p1AIgrnKaNt60HKcuOof060q7s7JQa0ZRdrc91yvEGUnyq1rRtTDmgx3WZ7hE0HYkrIQ3n4aB/K8gcg5wgD+GGDVqc6f8TAge/ddcXKHLU52BJYQwaI+ACI/lZ3tZtMF1OnJjIAiYTK4p6cjbn+UGxw5V37acdY3mp5MBpJJjgSUVdPkzOe/eE8q9DpOcX7FwEgYEjn3SR9r8ZDnGQSPBXTtKilAlNOnMa5wHKF9AcGFDZpuBCmjqGtBGh4wZbG2DhZDpdFmDJnElx+mEm/6m45nZC1r5x3J+qz1v5DW76JT4qPngF2P0yuL61U9AuiSQYI5I3kSnwvC4tBcf4XG/jIVHOIGJeJJOwiJ9l0+OecqX0RdZ6wKukaeSdXJnjyg7ZjsnSTpBmSMQJx9QheqWNSi4NqDcSCMtPz7q1r1BwaWky3AzuB/wBq9nWZ/wAuf9P7LrxGlsYETpXZ9Mr6mjVg5kSPkvkj6/b6zwmvQuquFQBz4aTmSf72XL5Pi8eFnJ9MvKVFjXOhoJB1PAAd7z9FyP8AqXVHQXF28J024pv+AuBBGe2VtY9HZSIc2CBz37Lzy9XSkotniCWkbn6J50yt8EDv/ZTMVGvEEA++UtFNjHEDHI8+FLy1MBdXim8VTTNQgERlwl0DbKhN6dSMkqVO36XNdW7IScdJY5ztbQ6cZE47JyzZYkZUhjGy6NSpCGMDR2AWd10yn6rXgDUJTQ/kQDfzKzfZgplOVy/4m/D7nu9SmWjB1DaSP/n2XXUtl54UnKylj5hQtnt/MzeAM5+S6rplhWaJgRiWzmOThR0+1YQZbMPfEyY0vIETtEJiyoQDBXS20kUr1Sd/ohTKc2lBunYILqFMNOBCS/QDbKJpPQ5Kq1xlaQyNScLSlUhA6sK9JxUsU4t3l2AjmVYGUssnZTCp+y48p5GorAod9xwsbIql07Kknkwa14Ijuk98z03Af4nPfOyKsz8SWfiuoQ1sH/ctSeVXF2dUBwKX39Aeq46oxqJ89klZXcNJBz3Vrus4zJ7LfUbMvcq/+slJnFbW5yPcK5EN6Ie/DGl3txPfssK+thLXNIIwfuumt6DWNboAE7xz7psBIz4XPsuPm19dGmNUZ7Fc5W602q8ioIBOCRPtB4X0T8b27XUwS0TMTzC+OdQdpqOaMAEwF3+KTkzy8O/No25tzTDpB3ILZEGeVxn4l/DLrdpqB7XNkS0btB2J7ifujvw1Xc1joMZH67on8a1D6LfJzgZhXjvHnkpZLHCLwUFQvQ5i23Lg4GTj+F9A/D3WPUY0DgQSe47r5rK6/wDCjAACORnyuPzSY1x9u8ovAj6IC86a6tV+F+hg3kEOB7DusqDzqGeU0q1TLc/2F5PTo5v8VXItwKbHEnEkkT34Xlxv43uHa3mTMj7qFi266eI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://o-planete.ru/wp-content/uploads/2012/11/%D0%90%D1%82%D0%BC%D0%BE%D1%81%D1%84%D0%B5%D1%80%D0%B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2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30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EE8EC9-6DF6-416D-AB18-D17BD87D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EC1F0D5-C439-476D-8419-C8C8D62ADF18}"/>
              </a:ext>
            </a:extLst>
          </p:cNvPr>
          <p:cNvSpPr/>
          <p:nvPr/>
        </p:nvSpPr>
        <p:spPr>
          <a:xfrm>
            <a:off x="323528" y="11663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кислотных дождей возникла в Западной Европе и Северной Америке, в конце 50-х годов. В последние годы она приобрела глобальное значение главным образом в связи с возросшими выбросами окислов серы и азота, а также аммиака и летучих органических соединений (ЛОС).</a:t>
            </a:r>
          </a:p>
        </p:txBody>
      </p:sp>
      <p:pic>
        <p:nvPicPr>
          <p:cNvPr id="6" name="Picture 6" descr="Кислотные дожди: что это такое, чем вызваны, компоненты, фото">
            <a:extLst>
              <a:ext uri="{FF2B5EF4-FFF2-40B4-BE49-F238E27FC236}">
                <a16:creationId xmlns:a16="http://schemas.microsoft.com/office/drawing/2014/main" xmlns="" id="{3DE71BFD-B874-4675-A31B-EED2E8322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05" y="2055624"/>
            <a:ext cx="6549904" cy="458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1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4CE041-12B6-4A5A-AB25-9784DF725162}"/>
              </a:ext>
            </a:extLst>
          </p:cNvPr>
          <p:cNvSpPr txBox="1"/>
          <p:nvPr/>
        </p:nvSpPr>
        <p:spPr>
          <a:xfrm>
            <a:off x="348406" y="188640"/>
            <a:ext cx="813690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Диоксины</a:t>
            </a:r>
          </a:p>
          <a:p>
            <a:pPr algn="l"/>
            <a:endParaRPr lang="ru-RU" sz="22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Диоксины – являются побочными продуктами химических технологий, связанных с получением или использованием ароматических или хлорорганических соединений. Эти токсины подавляют иммунитет, вмешиваются в процессы деления и специализации клеток, вызывают онкологию, влияют на работу эндокринных желез, вызывают бесплодие, нарушают обменные процессы.</a:t>
            </a:r>
          </a:p>
          <a:p>
            <a:pPr algn="just"/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1980-х годах диоксины были включены в разряд особо опасных глобальных загрязнителей.</a:t>
            </a:r>
          </a:p>
          <a:p>
            <a:pPr algn="just"/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опасности диоксинов заключаются в следующем:</a:t>
            </a:r>
          </a:p>
          <a:p>
            <a:pPr algn="just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  Высокая стабильность – очень долго сохраняются в окружающей среде.   Период полураспада диоксинов в природе превышает 10 лет.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  Величина летальной дозы ниже, чем у некоторых боевых отравляющих веществ.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 Эффективно переносится по цепям питания, а значит, очень высокая концентрация в последнем звене.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 Даже небольшие количества влияют на ферменты печени, которые начинают превращать многие вещества в опасные яды.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D6E1F6-B5DC-493E-B553-96555692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96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Ð´Ð¸Ð¾ÐºÑÐ¸Ð½Ñ"/>
          <p:cNvPicPr>
            <a:picLocks noChangeAspect="1" noChangeArrowheads="1"/>
          </p:cNvPicPr>
          <p:nvPr/>
        </p:nvPicPr>
        <p:blipFill>
          <a:blip r:embed="rId2"/>
          <a:srcRect l="-4173" t="16667" b="14583"/>
          <a:stretch>
            <a:fillRect/>
          </a:stretch>
        </p:blipFill>
        <p:spPr bwMode="auto">
          <a:xfrm>
            <a:off x="1115616" y="475364"/>
            <a:ext cx="3210720" cy="1414970"/>
          </a:xfrm>
          <a:prstGeom prst="rect">
            <a:avLst/>
          </a:prstGeom>
          <a:noFill/>
        </p:spPr>
      </p:pic>
      <p:pic>
        <p:nvPicPr>
          <p:cNvPr id="17412" name="Picture 4" descr="ÐÐ°ÑÑÐ¸Ð½ÐºÐ¸ Ð¿Ð¾ Ð·Ð°Ð¿ÑÐ¾ÑÑ Ð´Ð¸Ð¾ÐºÑÐ¸Ð½Ñ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890334"/>
            <a:ext cx="4646321" cy="46330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19" y="159679"/>
            <a:ext cx="457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2,3,7,8-тетрахлордибензо-пара-диоксин (ТХДД)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4A9B76-6A20-49EB-B05A-B833BDE2D11B}"/>
              </a:ext>
            </a:extLst>
          </p:cNvPr>
          <p:cNvSpPr txBox="1"/>
          <p:nvPr/>
        </p:nvSpPr>
        <p:spPr>
          <a:xfrm>
            <a:off x="4716015" y="127370"/>
            <a:ext cx="432048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 человека попадают в 90%  с водой и пищей, 10% через легкие и кожу. В организме человека откладываются в жировой ткани, печени, коже и циркулируют в крови.</a:t>
            </a:r>
          </a:p>
          <a:p>
            <a:pPr algn="l"/>
            <a:endParaRPr lang="ru-RU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  Источники диоксинов: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    Технологии хлорирования и переработки хлорорганических веществ – это процессы производства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хлорфенола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хлорбензола,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неорг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хлоридов, использование хлорированных катализаторов.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     Целлюлозно-бумажная промышленность, отбеливание целлюлозной пульпы хлором.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     Сжигание твердых бытовых отходов, т.к. они содержат ПВХ (поливинилхлорид).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     Лесные пожары, те деревья, которые были обработаны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хлорфенольными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пестицидами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     Хлорирование воды, содержащей фенольные вещества.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645024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Состав гидросферы: </a:t>
            </a:r>
            <a:r>
              <a:rPr lang="ru-RU" sz="2000" dirty="0"/>
              <a:t>это </a:t>
            </a: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ru-RU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O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FF0000"/>
                </a:solidFill>
              </a:rPr>
              <a:t>макроэлементы</a:t>
            </a:r>
            <a:r>
              <a:rPr lang="ru-RU" sz="2000" dirty="0"/>
              <a:t> (</a:t>
            </a:r>
            <a:r>
              <a:rPr lang="en-US" sz="2000" dirty="0" err="1"/>
              <a:t>Cl</a:t>
            </a:r>
            <a:r>
              <a:rPr lang="ru-RU" sz="2000" baseline="30000" dirty="0"/>
              <a:t>-</a:t>
            </a:r>
            <a:r>
              <a:rPr lang="ru-RU" sz="2000" dirty="0"/>
              <a:t>, </a:t>
            </a:r>
            <a:r>
              <a:rPr lang="en-US" sz="2000" dirty="0"/>
              <a:t>Na</a:t>
            </a:r>
            <a:r>
              <a:rPr lang="ru-RU" sz="2000" baseline="30000" dirty="0"/>
              <a:t>+</a:t>
            </a:r>
            <a:r>
              <a:rPr lang="ru-RU" sz="2000" dirty="0"/>
              <a:t>, </a:t>
            </a:r>
            <a:r>
              <a:rPr lang="en-US" sz="2000" dirty="0"/>
              <a:t>Mg</a:t>
            </a:r>
            <a:r>
              <a:rPr lang="ru-RU" sz="2000" baseline="30000" dirty="0"/>
              <a:t>+</a:t>
            </a:r>
            <a:r>
              <a:rPr lang="ru-RU" sz="2000" dirty="0"/>
              <a:t>, </a:t>
            </a:r>
            <a:r>
              <a:rPr lang="en-US" sz="2000" dirty="0"/>
              <a:t>SO</a:t>
            </a:r>
            <a:r>
              <a:rPr lang="ru-RU" sz="2000" baseline="-25000" dirty="0"/>
              <a:t>4</a:t>
            </a:r>
            <a:r>
              <a:rPr lang="ru-RU" sz="2000" baseline="30000" dirty="0"/>
              <a:t>2-</a:t>
            </a:r>
            <a:r>
              <a:rPr lang="ru-RU" sz="2000" dirty="0"/>
              <a:t>, </a:t>
            </a:r>
            <a:r>
              <a:rPr lang="en-US" sz="2000" dirty="0" err="1"/>
              <a:t>Ca</a:t>
            </a:r>
            <a:r>
              <a:rPr lang="ru-RU" sz="2000" baseline="30000" dirty="0"/>
              <a:t>2+</a:t>
            </a:r>
            <a:r>
              <a:rPr lang="ru-RU" sz="2000" dirty="0"/>
              <a:t>, </a:t>
            </a:r>
            <a:r>
              <a:rPr lang="en-US" sz="2000" dirty="0"/>
              <a:t>K</a:t>
            </a:r>
            <a:r>
              <a:rPr lang="ru-RU" sz="2000" baseline="30000" dirty="0"/>
              <a:t>+</a:t>
            </a:r>
            <a:r>
              <a:rPr lang="ru-RU" sz="2000" dirty="0"/>
              <a:t>, </a:t>
            </a:r>
            <a:r>
              <a:rPr lang="en-US" sz="2000" dirty="0"/>
              <a:t>Br</a:t>
            </a:r>
            <a:r>
              <a:rPr lang="ru-RU" sz="2000" baseline="30000" dirty="0"/>
              <a:t>-</a:t>
            </a:r>
            <a:r>
              <a:rPr lang="ru-RU" sz="2000" dirty="0"/>
              <a:t>, </a:t>
            </a:r>
            <a:r>
              <a:rPr lang="en-US" sz="2000" dirty="0"/>
              <a:t>HCO</a:t>
            </a:r>
            <a:r>
              <a:rPr lang="ru-RU" sz="2000" baseline="-25000" dirty="0"/>
              <a:t>3</a:t>
            </a:r>
            <a:r>
              <a:rPr lang="ru-RU" sz="2000" baseline="30000" dirty="0"/>
              <a:t>-</a:t>
            </a:r>
            <a:r>
              <a:rPr lang="ru-RU" sz="2000" dirty="0"/>
              <a:t>, </a:t>
            </a:r>
            <a:r>
              <a:rPr lang="en-US" sz="2000" dirty="0"/>
              <a:t>F</a:t>
            </a:r>
            <a:r>
              <a:rPr lang="ru-RU" sz="2000" baseline="30000" dirty="0"/>
              <a:t>-</a:t>
            </a:r>
            <a:r>
              <a:rPr lang="ru-RU" sz="2000" dirty="0"/>
              <a:t>, стронций) и 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микроэлементы</a:t>
            </a:r>
            <a:r>
              <a:rPr lang="ru-RU" sz="2000" dirty="0"/>
              <a:t>, их 13 (</a:t>
            </a:r>
            <a:r>
              <a:rPr lang="en-US" sz="2000" dirty="0"/>
              <a:t>Li</a:t>
            </a:r>
            <a:r>
              <a:rPr lang="ru-RU" sz="2000" dirty="0"/>
              <a:t>, </a:t>
            </a:r>
            <a:r>
              <a:rPr lang="en-US" sz="2000" dirty="0" err="1"/>
              <a:t>Rb</a:t>
            </a:r>
            <a:r>
              <a:rPr lang="ru-RU" sz="2000" dirty="0"/>
              <a:t>, </a:t>
            </a:r>
            <a:r>
              <a:rPr lang="en-US" sz="2000" dirty="0"/>
              <a:t>P</a:t>
            </a:r>
            <a:r>
              <a:rPr lang="ru-RU" sz="2000" dirty="0"/>
              <a:t>, </a:t>
            </a:r>
            <a:r>
              <a:rPr lang="en-US" sz="2000" dirty="0"/>
              <a:t>J</a:t>
            </a:r>
            <a:r>
              <a:rPr lang="ru-RU" sz="2000" dirty="0"/>
              <a:t>, </a:t>
            </a:r>
            <a:r>
              <a:rPr lang="en-US" sz="2000" dirty="0"/>
              <a:t>Ba</a:t>
            </a:r>
            <a:r>
              <a:rPr lang="ru-RU" sz="2000" dirty="0"/>
              <a:t>, </a:t>
            </a:r>
            <a:r>
              <a:rPr lang="en-US" sz="2000" dirty="0"/>
              <a:t>Mo</a:t>
            </a:r>
            <a:r>
              <a:rPr lang="ru-RU" sz="2000" dirty="0"/>
              <a:t>, </a:t>
            </a:r>
            <a:r>
              <a:rPr lang="en-US" sz="2000" dirty="0"/>
              <a:t>Fe</a:t>
            </a:r>
            <a:r>
              <a:rPr lang="ru-RU" sz="2000" dirty="0"/>
              <a:t>, </a:t>
            </a:r>
            <a:r>
              <a:rPr lang="en-US" sz="2000" dirty="0"/>
              <a:t>As</a:t>
            </a:r>
            <a:r>
              <a:rPr lang="ru-RU" sz="2000" dirty="0"/>
              <a:t>, </a:t>
            </a:r>
            <a:r>
              <a:rPr lang="en-US" sz="2000" dirty="0"/>
              <a:t>Zn</a:t>
            </a:r>
            <a:r>
              <a:rPr lang="ru-RU" sz="2000" dirty="0"/>
              <a:t>, </a:t>
            </a:r>
            <a:r>
              <a:rPr lang="en-US" sz="2000" dirty="0"/>
              <a:t>W</a:t>
            </a:r>
            <a:r>
              <a:rPr lang="ru-RU" sz="2000" dirty="0"/>
              <a:t>, </a:t>
            </a:r>
            <a:r>
              <a:rPr lang="en-US" sz="2000" dirty="0"/>
              <a:t>Cu</a:t>
            </a:r>
            <a:r>
              <a:rPr lang="ru-RU" sz="2000" dirty="0"/>
              <a:t>, </a:t>
            </a:r>
            <a:r>
              <a:rPr lang="en-US" sz="2000" dirty="0"/>
              <a:t>Al</a:t>
            </a:r>
            <a:r>
              <a:rPr lang="ru-RU" sz="2000" dirty="0" smtClean="0"/>
              <a:t>, </a:t>
            </a:r>
            <a:r>
              <a:rPr lang="en-US" sz="2000" dirty="0" smtClean="0"/>
              <a:t>Ti</a:t>
            </a:r>
            <a:r>
              <a:rPr lang="ru-RU" sz="2000" dirty="0"/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42852"/>
            <a:ext cx="87868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/>
              <a:t>Гидросфера </a:t>
            </a:r>
            <a:r>
              <a:rPr lang="ru-RU" sz="2000" i="1" dirty="0"/>
              <a:t>   </a:t>
            </a:r>
          </a:p>
          <a:p>
            <a:r>
              <a:rPr lang="ru-RU" sz="2000" dirty="0" smtClean="0"/>
              <a:t>водная    </a:t>
            </a:r>
            <a:r>
              <a:rPr lang="ru-RU" sz="2000" dirty="0"/>
              <a:t>оболочка    Земли,    располагающаяся между атмосферой и литосферой и представляющая собой </a:t>
            </a:r>
            <a:r>
              <a:rPr lang="ru-RU" sz="2000" b="1" dirty="0"/>
              <a:t>совокупность</a:t>
            </a:r>
            <a:r>
              <a:rPr lang="ru-RU" sz="2000" dirty="0"/>
              <a:t> океанов, морей, озер, рек, прудов, болот, подземных вод, ледников и водяного пара атмосферы. </a:t>
            </a:r>
            <a:endParaRPr lang="ru-RU" sz="2000" dirty="0" smtClean="0"/>
          </a:p>
          <a:p>
            <a:r>
              <a:rPr lang="ru-RU" sz="2000" dirty="0" smtClean="0"/>
              <a:t>Гидросфера связана с другими элементами Земли - атмосферой и литосферой. Воды Земли находятся в непрерывном движении. Круговорот воды увязывает воедино все части гидросферы (вода, пар, лед), образуя замкнутую систему.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                                                     Строение </a:t>
            </a:r>
            <a:r>
              <a:rPr lang="ru-RU" sz="2400" b="1" dirty="0">
                <a:solidFill>
                  <a:prstClr val="black"/>
                </a:solidFill>
              </a:rPr>
              <a:t>гидросферы</a:t>
            </a:r>
            <a:r>
              <a:rPr lang="ru-RU" sz="2400" b="1" dirty="0" smtClean="0">
                <a:solidFill>
                  <a:prstClr val="black"/>
                </a:solidFill>
              </a:rPr>
              <a:t>: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8" name="Picture 2" descr="http://festival.1september.ru/articles/639641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084485" cy="281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40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559172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Без гидросферы невозможно существование растений и животных, т.к. их клетки ткани  в основном состоят из воды.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Например, человек на </a:t>
            </a:r>
            <a:r>
              <a:rPr lang="ru-RU" b="1" dirty="0" smtClean="0">
                <a:solidFill>
                  <a:prstClr val="black"/>
                </a:solidFill>
              </a:rPr>
              <a:t>65 % </a:t>
            </a:r>
            <a:r>
              <a:rPr lang="ru-RU" dirty="0" smtClean="0">
                <a:solidFill>
                  <a:prstClr val="black"/>
                </a:solidFill>
              </a:rPr>
              <a:t>состоит из воды, физиологическая </a:t>
            </a:r>
            <a:r>
              <a:rPr lang="ru-RU" dirty="0">
                <a:solidFill>
                  <a:prstClr val="black"/>
                </a:solidFill>
              </a:rPr>
              <a:t>суточная </a:t>
            </a:r>
            <a:r>
              <a:rPr lang="ru-RU" dirty="0" smtClean="0">
                <a:solidFill>
                  <a:prstClr val="black"/>
                </a:solidFill>
              </a:rPr>
              <a:t>норма потребления воды равна </a:t>
            </a:r>
            <a:r>
              <a:rPr lang="ru-RU" b="1" dirty="0" smtClean="0">
                <a:solidFill>
                  <a:prstClr val="black"/>
                </a:solidFill>
              </a:rPr>
              <a:t>1,5-2,6</a:t>
            </a:r>
            <a:r>
              <a:rPr lang="ru-RU" dirty="0" smtClean="0">
                <a:solidFill>
                  <a:prstClr val="black"/>
                </a:solidFill>
              </a:rPr>
              <a:t> л.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Для удовлетворения потребностей человеку в среднем требуется около</a:t>
            </a:r>
            <a:r>
              <a:rPr lang="ru-RU" b="1" dirty="0" smtClean="0">
                <a:solidFill>
                  <a:prstClr val="black"/>
                </a:solidFill>
              </a:rPr>
              <a:t> 120 </a:t>
            </a:r>
            <a:r>
              <a:rPr lang="ru-RU" dirty="0" smtClean="0">
                <a:solidFill>
                  <a:prstClr val="black"/>
                </a:solidFill>
              </a:rPr>
              <a:t>л. воды. </a:t>
            </a: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42852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      В </a:t>
            </a:r>
            <a:r>
              <a:rPr lang="ru-RU" dirty="0">
                <a:solidFill>
                  <a:prstClr val="black"/>
                </a:solidFill>
              </a:rPr>
              <a:t>природе вода может быть в твердом (лед), жидком (</a:t>
            </a:r>
            <a:r>
              <a:rPr lang="ru-RU" dirty="0" smtClean="0">
                <a:solidFill>
                  <a:prstClr val="black"/>
                </a:solidFill>
              </a:rPr>
              <a:t>собственно вода</a:t>
            </a:r>
            <a:r>
              <a:rPr lang="ru-RU" dirty="0">
                <a:solidFill>
                  <a:prstClr val="black"/>
                </a:solidFill>
              </a:rPr>
              <a:t>) и газообразном (водяной пар) состоянии. Льды занимают до </a:t>
            </a:r>
            <a:r>
              <a:rPr lang="ru-RU" b="1" dirty="0">
                <a:solidFill>
                  <a:prstClr val="black"/>
                </a:solidFill>
              </a:rPr>
              <a:t>10 </a:t>
            </a:r>
            <a:r>
              <a:rPr lang="ru-RU" b="1" dirty="0" smtClean="0">
                <a:solidFill>
                  <a:prstClr val="black"/>
                </a:solidFill>
              </a:rPr>
              <a:t>% </a:t>
            </a:r>
            <a:r>
              <a:rPr lang="ru-RU" dirty="0" smtClean="0">
                <a:solidFill>
                  <a:prstClr val="black"/>
                </a:solidFill>
              </a:rPr>
              <a:t>суши</a:t>
            </a:r>
            <a:r>
              <a:rPr lang="ru-RU" dirty="0">
                <a:solidFill>
                  <a:prstClr val="black"/>
                </a:solidFill>
              </a:rPr>
              <a:t>. Вода Мирового океана покрывает около</a:t>
            </a:r>
            <a:r>
              <a:rPr lang="ru-RU" b="1" dirty="0">
                <a:solidFill>
                  <a:prstClr val="black"/>
                </a:solidFill>
              </a:rPr>
              <a:t> 3/4 </a:t>
            </a:r>
            <a:r>
              <a:rPr lang="ru-RU" dirty="0">
                <a:solidFill>
                  <a:prstClr val="black"/>
                </a:solidFill>
              </a:rPr>
              <a:t>поверхности планеты </a:t>
            </a:r>
            <a:r>
              <a:rPr lang="ru-RU" dirty="0" smtClean="0">
                <a:solidFill>
                  <a:prstClr val="black"/>
                </a:solidFill>
              </a:rPr>
              <a:t>и насыщает </a:t>
            </a:r>
            <a:r>
              <a:rPr lang="ru-RU" dirty="0">
                <a:solidFill>
                  <a:prstClr val="black"/>
                </a:solidFill>
              </a:rPr>
              <a:t>почву суши. </a:t>
            </a:r>
            <a:endParaRPr lang="ru-RU" dirty="0" smtClean="0">
              <a:solidFill>
                <a:prstClr val="black"/>
              </a:solidFill>
            </a:endParaRPr>
          </a:p>
          <a:p>
            <a:pPr algn="just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В </a:t>
            </a:r>
            <a:r>
              <a:rPr lang="ru-RU" dirty="0">
                <a:solidFill>
                  <a:prstClr val="black"/>
                </a:solidFill>
              </a:rPr>
              <a:t>атмосфере вода содержится в виде пара, </a:t>
            </a:r>
            <a:r>
              <a:rPr lang="ru-RU" dirty="0" smtClean="0">
                <a:solidFill>
                  <a:prstClr val="black"/>
                </a:solidFill>
              </a:rPr>
              <a:t>количество </a:t>
            </a:r>
            <a:r>
              <a:rPr lang="ru-RU" dirty="0">
                <a:solidFill>
                  <a:prstClr val="black"/>
                </a:solidFill>
              </a:rPr>
              <a:t>которого колеблется в зависимости от температуры давления </a:t>
            </a:r>
            <a:r>
              <a:rPr lang="ru-RU" dirty="0" smtClean="0">
                <a:solidFill>
                  <a:prstClr val="black"/>
                </a:solidFill>
              </a:rPr>
              <a:t>и других </a:t>
            </a:r>
            <a:r>
              <a:rPr lang="ru-RU" dirty="0">
                <a:solidFill>
                  <a:prstClr val="black"/>
                </a:solidFill>
              </a:rPr>
              <a:t>условий.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Обычно </a:t>
            </a:r>
            <a:r>
              <a:rPr lang="ru-RU" dirty="0">
                <a:solidFill>
                  <a:prstClr val="black"/>
                </a:solidFill>
              </a:rPr>
              <a:t>в воде находятся различные примеси органического и </a:t>
            </a:r>
            <a:r>
              <a:rPr lang="ru-RU" dirty="0" smtClean="0">
                <a:solidFill>
                  <a:prstClr val="black"/>
                </a:solidFill>
              </a:rPr>
              <a:t>неорганического </a:t>
            </a:r>
            <a:r>
              <a:rPr lang="ru-RU" dirty="0">
                <a:solidFill>
                  <a:prstClr val="black"/>
                </a:solidFill>
              </a:rPr>
              <a:t>происхождения. Различают воду соленую и пресную. </a:t>
            </a:r>
            <a:r>
              <a:rPr lang="ru-RU" dirty="0" smtClean="0">
                <a:solidFill>
                  <a:prstClr val="black"/>
                </a:solidFill>
              </a:rPr>
              <a:t>Основную </a:t>
            </a:r>
            <a:r>
              <a:rPr lang="ru-RU" dirty="0">
                <a:solidFill>
                  <a:prstClr val="black"/>
                </a:solidFill>
              </a:rPr>
              <a:t>массу воды на нашей планете составляет соленая вода, </a:t>
            </a:r>
            <a:r>
              <a:rPr lang="ru-RU" dirty="0" smtClean="0">
                <a:solidFill>
                  <a:prstClr val="black"/>
                </a:solidFill>
              </a:rPr>
              <a:t>образующая соленый </a:t>
            </a:r>
            <a:r>
              <a:rPr lang="ru-RU" dirty="0">
                <a:solidFill>
                  <a:prstClr val="black"/>
                </a:solidFill>
              </a:rPr>
              <a:t>Мировой океан и большую часть минерализованных </a:t>
            </a:r>
            <a:r>
              <a:rPr lang="ru-RU" dirty="0" smtClean="0">
                <a:solidFill>
                  <a:prstClr val="black"/>
                </a:solidFill>
              </a:rPr>
              <a:t>подземных вод </a:t>
            </a:r>
            <a:r>
              <a:rPr lang="ru-RU" dirty="0">
                <a:solidFill>
                  <a:prstClr val="black"/>
                </a:solidFill>
              </a:rPr>
              <a:t>глубинного залегания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Средняя соленость океанической воды </a:t>
            </a:r>
            <a:r>
              <a:rPr lang="ru-RU" b="1" dirty="0">
                <a:solidFill>
                  <a:prstClr val="black"/>
                </a:solidFill>
              </a:rPr>
              <a:t>34,7</a:t>
            </a:r>
            <a:r>
              <a:rPr lang="ru-RU" dirty="0">
                <a:solidFill>
                  <a:prstClr val="black"/>
                </a:solidFill>
              </a:rPr>
              <a:t> г/л. Содержание солей в пресной воде не более </a:t>
            </a:r>
            <a:r>
              <a:rPr lang="ru-RU" b="1" dirty="0">
                <a:solidFill>
                  <a:prstClr val="black"/>
                </a:solidFill>
              </a:rPr>
              <a:t>1</a:t>
            </a:r>
            <a:r>
              <a:rPr lang="ru-RU" dirty="0">
                <a:solidFill>
                  <a:prstClr val="black"/>
                </a:solidFill>
              </a:rPr>
              <a:t> г/л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93" y="3525102"/>
            <a:ext cx="4194532" cy="314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57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628CD5-49D5-4216-8854-FEBF5EBD3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27" y="332656"/>
            <a:ext cx="6420746" cy="5001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A51427-88F2-4F2E-9C9F-2878DB67B99F}"/>
              </a:ext>
            </a:extLst>
          </p:cNvPr>
          <p:cNvSpPr txBox="1"/>
          <p:nvPr/>
        </p:nvSpPr>
        <p:spPr>
          <a:xfrm>
            <a:off x="611560" y="544522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Только около 3% от общей массы гидросферы оставляют пресные воды (ледники, подземные воды, озерные и болотные воды, атмосферные осадки, воды рек и ручьев). 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813BBC-BBCE-44EC-ACD5-C2B82987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0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725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Самоочищение в гидросфере</a:t>
            </a:r>
          </a:p>
          <a:p>
            <a:pPr algn="ctr"/>
            <a:endParaRPr lang="ru-RU" dirty="0"/>
          </a:p>
          <a:p>
            <a:pPr algn="just"/>
            <a:r>
              <a:rPr lang="ru-RU" dirty="0"/>
              <a:t>Процесс самоочищения в гидросфере связан с круговоротом воды в природе. </a:t>
            </a:r>
          </a:p>
          <a:p>
            <a:pPr algn="just"/>
            <a:r>
              <a:rPr lang="ru-RU" dirty="0"/>
              <a:t>В водоемах этот процесс обеспечивается совокупной деятельностью организмов, которые их населяют. В идеальных условиях процесс самоочищения протекает достаточно быстро, и вода восстанавливает свое первоначальное состояние. Факторы, обусловливающие самоочищение водоемов, можно разделить на три группы: физические, химические, биологические.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Среди физических факторов основными являются разбавление, растворение и перемешивание поступающих загрязнений. При воздействии </a:t>
            </a:r>
            <a:r>
              <a:rPr lang="ru-RU" b="1" dirty="0">
                <a:solidFill>
                  <a:srgbClr val="FF0000"/>
                </a:solidFill>
              </a:rPr>
              <a:t>ультрафиолетового излучения </a:t>
            </a:r>
            <a:r>
              <a:rPr lang="ru-RU" dirty="0"/>
              <a:t>происходит обеззараживание воды.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Очищение воды в океане происходит за счет фильтрационных способностей планктона. За </a:t>
            </a:r>
            <a:r>
              <a:rPr lang="ru-RU" b="1" dirty="0"/>
              <a:t>40</a:t>
            </a:r>
            <a:r>
              <a:rPr lang="ru-RU" dirty="0"/>
              <a:t> дней поверхностный слой воды толщиной в сотни метров проходит через фильтрационный аппарат планктона. Соотношение главных ионов в морской воде на протяжении миллионов лет остается достаточно стабильным, несмотря на непрерывный обмен веществ между океаном и сушей.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758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гидросферы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воды – это совокупность химических, физических, биологических и бактериологических показателей, обуславливающих пригодность воды для использования в промышленности, сельском хозяйстве и быту.</a:t>
            </a:r>
          </a:p>
          <a:p>
            <a:pPr indent="4476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загрязнение гидросферы связано со сбросом в водные объекты сточных вод, сбросом теплых вод, попаданием органических загрязнителей.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Сточными воды: промышленные,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хоз-бытовые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ливневые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мире образуются около 1 триллиона 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сточных вод.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примерно 20% сбрасываются без очистки.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люди расходуют около 3000 км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воды,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150 км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безвозвратно. Больше всего воды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потребляет сельское хозяйство. Причём ¾ безвозвратно.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Сточные воды по принципу из образования делятся на:</a:t>
            </a:r>
          </a:p>
          <a:p>
            <a:pPr lvl="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производственные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воды, так или иначе использовавшиеся в технологическом процессе;</a:t>
            </a:r>
          </a:p>
          <a:p>
            <a:pPr lvl="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бытовые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воды от жилых комплексов, санитарно-бытовых объектов и др.;</a:t>
            </a:r>
          </a:p>
          <a:p>
            <a:pPr lvl="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атмосферные или ливневые стоки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дождевая, талая вода, вода, собирающаяся с дорожных покрытий, хозяйственно-производственных объектов и др.</a:t>
            </a:r>
            <a:endParaRPr lang="ru-RU" sz="2000" dirty="0"/>
          </a:p>
        </p:txBody>
      </p:sp>
      <p:pic>
        <p:nvPicPr>
          <p:cNvPr id="3" name="Picture 2" descr="Под Котовском хотят открыть высокотоксичное производство целлюлозы »  Городской портал Котовска">
            <a:extLst>
              <a:ext uri="{FF2B5EF4-FFF2-40B4-BE49-F238E27FC236}">
                <a16:creationId xmlns:a16="http://schemas.microsoft.com/office/drawing/2014/main" xmlns="" id="{5A0A8627-B072-4DDD-A97A-E78F57D5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93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850112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Тепловое загрязнение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теплых вод от различных энергетических установок в водоемы. Из-за изменения температурного режима нарушаются условия нереста рыб, гибнет зоопланктон.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Органические соединения.</a:t>
            </a:r>
          </a:p>
          <a:p>
            <a:pPr algn="just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3а) Нефть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поступления нефти в гидросферу: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судов в море, сбросы промывочных вод,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перекачка нефти в танкеры, катастрофы;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берега с отходами, с ливневыми водами;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бурении;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речными водами.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обусловленные загрязнением океана нефтью: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непосредственное отравление с летальным исходом – это прямое воздействие углеводородов на некоторые важные процессы в клетках организма;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серьезные нарушения физиологической активности (нефть блокирует рецепторы организма, ответственные за химический способ передачи информации);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эффект прямого обволакивания живого организма нефтепродуктами (например, птицы);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болезненные изменения, вызванные попаданием углеводородов в организм (канцерогенный эффект);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изменения в биологических особенностях среды обитания.</a:t>
            </a:r>
          </a:p>
        </p:txBody>
      </p:sp>
      <p:pic>
        <p:nvPicPr>
          <p:cNvPr id="3" name="Picture 4" descr="Загрязнение среды нефтепродуктами: загрязнение морей, океана">
            <a:extLst>
              <a:ext uri="{FF2B5EF4-FFF2-40B4-BE49-F238E27FC236}">
                <a16:creationId xmlns:a16="http://schemas.microsoft.com/office/drawing/2014/main" xmlns="" id="{BA4526AB-E62C-4C9E-980F-F3C02824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19" y="1340768"/>
            <a:ext cx="37898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6192688"/>
          </a:xfrm>
        </p:spPr>
        <p:txBody>
          <a:bodyPr>
            <a:noAutofit/>
          </a:bodyPr>
          <a:lstStyle/>
          <a:p>
            <a:pPr algn="l"/>
            <a:r>
              <a:rPr lang="ru-RU" sz="20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3б)</a:t>
            </a:r>
            <a:r>
              <a:rPr lang="en-US" sz="20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Пестициды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химические вещества, обладающие токсичными свойствами по отношению к тем или иным живым организмам(инсектициды - от насекомых, фунгициды - от болезней растений, гербициды - от сорняков).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 из-за своей стойкости (время, необходимое, чтобы пестицид потерял не менее 95% своей активности при нормальных условиях и обычной интенсивности применения). Нестойкие – от 1 до 12 недель, стойкие – от 2 лет и более.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3в)</a:t>
            </a:r>
            <a:r>
              <a:rPr lang="en-US" sz="20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 (поверхностно-активные вещества)</a:t>
            </a: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Применяются в текстильной, бумажной промышленности, в горно-рудной, производство пластмасс, полимеров, каучука, моющих средств.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возникающие при загрязнении воды павами: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-снижается эффект биологической очистки (угнетаются микроорганизмы)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-шапка пены ниже уровня водослива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-эвтрофикация (заболачивание) водоема – увеличение кол-ва зеленых водорослей при разложении которых уменьшается кол-во растворенного кислорода и выделяются токсичные вещества (за счет фосфора, который является питательным элементом для водорослей).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-Привкус и запах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0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3mlntcv38ck9k.cloudfront.net/content/konspekt_image/95713/dd8f4500_76dc_0131_f058_12313b0552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3123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35896" y="682246"/>
            <a:ext cx="5256584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плотная – нижняя часть атмосферы –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тропосфера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Она содержит 80% всего воздуха. Протяжённость тропосферы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7-10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километров на полюсах и 16-18 километров по экватору. Температурный интервал тропосферы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kumimoji="0" lang="ru-RU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kumimoji="0" lang="ru-RU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тропосферой следует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стратосфера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между ними –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тропопауза.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Протяжённость стратосферы примерно 40 километров. До высоты 30 километров температура стратосферы примерно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минус 50 </a:t>
            </a:r>
            <a:r>
              <a:rPr kumimoji="0" lang="ru-RU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затем начинает расти и на высоте 50 километров составляет +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kumimoji="0" lang="ru-RU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 связано с наличием в стратосфере озонового слоя, расположенного на высоте 25-40 километров.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стратосферой следует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стратопауза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далее –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мезосфера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Т.к. озона в мезосфере существенно меньше, то и ниже температура. На высоте 80 километров температура примерно равна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минус 70 </a:t>
            </a:r>
            <a:r>
              <a:rPr kumimoji="0" lang="ru-RU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мезосферой следует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мезопауза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потом –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термосфера или ионосфера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неё характерно существенное повышение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мпературы с высотой. На высоте 600 километров температура равна +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1500 </a:t>
            </a:r>
            <a:r>
              <a:rPr kumimoji="0" lang="ru-RU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После ионосферы следует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ионопауза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ионопаузой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экзосфера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Её высота – более 800 километров от Земли.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C007996-B17B-49F6-8302-8340A3B8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21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agianavtika.narod.ru/ookotm.files/image02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9590"/>
            <a:ext cx="5616624" cy="37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Пластик в мировом океане, попадание и скапливание |">
            <a:extLst>
              <a:ext uri="{FF2B5EF4-FFF2-40B4-BE49-F238E27FC236}">
                <a16:creationId xmlns:a16="http://schemas.microsoft.com/office/drawing/2014/main" xmlns="" id="{D36F32BC-BF6A-47AE-BB95-606FCB129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55" y="4554480"/>
            <a:ext cx="3007098" cy="22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Дефицит пресной воды в мире. | Проектная деятельность">
            <a:extLst>
              <a:ext uri="{FF2B5EF4-FFF2-40B4-BE49-F238E27FC236}">
                <a16:creationId xmlns:a16="http://schemas.microsoft.com/office/drawing/2014/main" xmlns="" id="{2F63B4D5-EFA7-4D8B-8BE3-9BDAE628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7" y="4674468"/>
            <a:ext cx="3206288" cy="21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право с вырезом 5">
            <a:extLst>
              <a:ext uri="{FF2B5EF4-FFF2-40B4-BE49-F238E27FC236}">
                <a16:creationId xmlns:a16="http://schemas.microsoft.com/office/drawing/2014/main" xmlns="" id="{16E5FB83-2881-4FE1-B1A4-D13D534BBC5D}"/>
              </a:ext>
            </a:extLst>
          </p:cNvPr>
          <p:cNvSpPr/>
          <p:nvPr/>
        </p:nvSpPr>
        <p:spPr>
          <a:xfrm rot="10800000">
            <a:off x="2699792" y="5733256"/>
            <a:ext cx="2448272" cy="10091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ru-RU" dirty="0"/>
              <a:t>Нехватка чистой пресной воды</a:t>
            </a:r>
          </a:p>
        </p:txBody>
      </p:sp>
      <p:sp>
        <p:nvSpPr>
          <p:cNvPr id="8" name="Стрелка: вправо с вырезом 7">
            <a:extLst>
              <a:ext uri="{FF2B5EF4-FFF2-40B4-BE49-F238E27FC236}">
                <a16:creationId xmlns:a16="http://schemas.microsoft.com/office/drawing/2014/main" xmlns="" id="{F31401B6-35FF-4A40-829D-CB20EAB9F38B}"/>
              </a:ext>
            </a:extLst>
          </p:cNvPr>
          <p:cNvSpPr/>
          <p:nvPr/>
        </p:nvSpPr>
        <p:spPr>
          <a:xfrm>
            <a:off x="3790320" y="4674468"/>
            <a:ext cx="3045227" cy="11774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Загрязнение твердыми отходами</a:t>
            </a:r>
          </a:p>
        </p:txBody>
      </p:sp>
    </p:spTree>
    <p:extLst>
      <p:ext uri="{BB962C8B-B14F-4D97-AF65-F5344CB8AC3E}">
        <p14:creationId xmlns:p14="http://schemas.microsoft.com/office/powerpoint/2010/main" val="16706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27028"/>
            <a:ext cx="91085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высоты 100 километров состав воздуха практически не меняется. Выше – газы переходят в атомарное состояние. Выше 600 километров в атмосфере преобладает гелий, а выше 2000 километров – водород.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состав атмосферы характеризуется  следующими величинами (в % от общего объема):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http://2.bp.blogspot.com/-TJq2OHRNnZo/USegBj3_RRI/AAAAAAAAAHY/T_m3P2AKoco/s1600/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4279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1526954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Азот (</a:t>
            </a:r>
            <a:r>
              <a:rPr lang="en-US" sz="2000" b="1" dirty="0"/>
              <a:t>N</a:t>
            </a:r>
            <a:r>
              <a:rPr lang="en-US" sz="2000" b="1" baseline="-25000" dirty="0"/>
              <a:t>2</a:t>
            </a:r>
            <a:r>
              <a:rPr lang="ru-RU" sz="2000" b="1" dirty="0"/>
              <a:t>) – 78,084	</a:t>
            </a:r>
            <a:endParaRPr lang="en-US" sz="2000" b="1" dirty="0"/>
          </a:p>
          <a:p>
            <a:r>
              <a:rPr lang="ru-RU" sz="2000" b="1" dirty="0"/>
              <a:t>Кислород (0</a:t>
            </a:r>
            <a:r>
              <a:rPr lang="ru-RU" sz="2000" b="1" baseline="-25000" dirty="0"/>
              <a:t>2</a:t>
            </a:r>
            <a:r>
              <a:rPr lang="ru-RU" sz="2000" b="1" dirty="0"/>
              <a:t>) – 20,946 	</a:t>
            </a:r>
            <a:endParaRPr lang="en-US" sz="2000" b="1" dirty="0"/>
          </a:p>
          <a:p>
            <a:r>
              <a:rPr lang="ru-RU" sz="2000" b="1" dirty="0"/>
              <a:t>Аргон (</a:t>
            </a:r>
            <a:r>
              <a:rPr lang="ru-RU" sz="2000" b="1" dirty="0" err="1"/>
              <a:t>А</a:t>
            </a:r>
            <a:r>
              <a:rPr lang="ru-RU" sz="2000" b="1" baseline="-25000" dirty="0" err="1"/>
              <a:t>ч</a:t>
            </a:r>
            <a:r>
              <a:rPr lang="ru-RU" sz="2000" b="1" dirty="0"/>
              <a:t>) – 0,934</a:t>
            </a:r>
            <a:endParaRPr lang="en-US" sz="2000" b="1" dirty="0"/>
          </a:p>
          <a:p>
            <a:r>
              <a:rPr lang="ru-RU" sz="2000" b="1" dirty="0"/>
              <a:t>Углекислый газ (СО</a:t>
            </a:r>
            <a:r>
              <a:rPr lang="ru-RU" sz="2000" b="1" baseline="-25000" dirty="0"/>
              <a:t>2</a:t>
            </a:r>
            <a:r>
              <a:rPr lang="ru-RU" sz="2000" b="1" dirty="0"/>
              <a:t>)  -  0,033</a:t>
            </a:r>
            <a:endParaRPr lang="en-US" sz="2000" b="1" dirty="0"/>
          </a:p>
          <a:p>
            <a:r>
              <a:rPr lang="ru-RU" sz="2000" b="1" dirty="0"/>
              <a:t>Криптон (</a:t>
            </a:r>
            <a:r>
              <a:rPr lang="ru-RU" sz="2000" b="1" dirty="0" err="1"/>
              <a:t>К</a:t>
            </a:r>
            <a:r>
              <a:rPr lang="ru-RU" sz="2000" b="1" baseline="-25000" dirty="0" err="1"/>
              <a:t>ч</a:t>
            </a:r>
            <a:r>
              <a:rPr lang="ru-RU" sz="2000" b="1" dirty="0"/>
              <a:t>)  - 0,00012</a:t>
            </a:r>
          </a:p>
          <a:p>
            <a:r>
              <a:rPr lang="ru-RU" sz="2000" b="1" dirty="0"/>
              <a:t>Ксенон (К</a:t>
            </a:r>
            <a:r>
              <a:rPr lang="ru-RU" sz="2000" b="1" baseline="-25000" dirty="0"/>
              <a:t>с</a:t>
            </a:r>
            <a:r>
              <a:rPr lang="ru-RU" sz="2000" b="1" dirty="0"/>
              <a:t>)  - 0,00009</a:t>
            </a:r>
          </a:p>
          <a:p>
            <a:r>
              <a:rPr lang="ru-RU" sz="2000" b="1" dirty="0"/>
              <a:t>Водород (Н</a:t>
            </a:r>
            <a:r>
              <a:rPr lang="ru-RU" sz="2000" b="1" baseline="-25000" dirty="0"/>
              <a:t>2</a:t>
            </a:r>
            <a:r>
              <a:rPr lang="ru-RU" sz="2000" b="1" dirty="0"/>
              <a:t>) - 0,00005</a:t>
            </a:r>
          </a:p>
          <a:p>
            <a:r>
              <a:rPr lang="ru-RU" sz="2000" b="1" dirty="0"/>
              <a:t>Закись азота	(N</a:t>
            </a:r>
            <a:r>
              <a:rPr lang="ru-RU" sz="2000" b="1" baseline="-25000" dirty="0"/>
              <a:t>2</a:t>
            </a:r>
            <a:r>
              <a:rPr lang="ru-RU" sz="2000" b="1" dirty="0"/>
              <a:t>О) - 0,00005</a:t>
            </a:r>
          </a:p>
          <a:p>
            <a:r>
              <a:rPr lang="ru-RU" sz="2000" b="1" dirty="0"/>
              <a:t>Неон (</a:t>
            </a:r>
            <a:r>
              <a:rPr lang="ru-RU" sz="2000" b="1" dirty="0" err="1"/>
              <a:t>Nе</a:t>
            </a:r>
            <a:r>
              <a:rPr lang="ru-RU" sz="2000" b="1" dirty="0"/>
              <a:t>) – 0,00182	                 </a:t>
            </a:r>
            <a:endParaRPr lang="en-US" sz="2000" b="1" dirty="0"/>
          </a:p>
          <a:p>
            <a:r>
              <a:rPr lang="ru-RU" sz="2000" b="1" dirty="0"/>
              <a:t>Метан (СН</a:t>
            </a:r>
            <a:r>
              <a:rPr lang="ru-RU" sz="2000" b="1" baseline="-25000" dirty="0"/>
              <a:t>4</a:t>
            </a:r>
            <a:r>
              <a:rPr lang="ru-RU" sz="2000" b="1" dirty="0"/>
              <a:t>) - 0,00005		</a:t>
            </a:r>
          </a:p>
          <a:p>
            <a:r>
              <a:rPr lang="ru-RU" sz="2000" b="1" dirty="0"/>
              <a:t>Гелий (Не) – 0,00053         	</a:t>
            </a:r>
            <a:endParaRPr lang="en-US" sz="2000" b="1" dirty="0"/>
          </a:p>
          <a:p>
            <a:r>
              <a:rPr lang="ru-RU" sz="2000" b="1" dirty="0"/>
              <a:t>Озон (0</a:t>
            </a:r>
            <a:r>
              <a:rPr lang="ru-RU" sz="2000" b="1" baseline="-25000" dirty="0"/>
              <a:t>3</a:t>
            </a:r>
            <a:r>
              <a:rPr lang="ru-RU" sz="2000" b="1" dirty="0"/>
              <a:t>)  - 0,000002</a:t>
            </a:r>
            <a:endParaRPr lang="en-US" sz="2000" b="1" dirty="0"/>
          </a:p>
          <a:p>
            <a:r>
              <a:rPr lang="ru-RU" dirty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части атмосферы, особенно в ее приземном слое всегда содержатся незначительные примеси паров воды и твердых частиц пыли и  кристаллики льда. </a:t>
            </a:r>
          </a:p>
          <a:p>
            <a:r>
              <a:rPr lang="ru-RU" dirty="0"/>
              <a:t> 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C14066F-0A32-4741-B2DA-5071F372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0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ibl.tikva.ru/base/B1688/img/B1688p260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1926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3A1A099-E4AB-41F5-AFD6-45EBF145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2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1" cy="1644352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5389"/>
            <a:ext cx="8208911" cy="481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6632"/>
            <a:ext cx="756084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8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99" y="0"/>
            <a:ext cx="8795097" cy="609599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загрязнения атмосферы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397397"/>
            <a:ext cx="8928992" cy="23115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i="1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Парниковый эффект 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разогревание нижних слоев атмосферы.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Возникает в результате поглощения отраженного теплового излучения поверхности земли молекулами </a:t>
            </a:r>
            <a:r>
              <a:rPr lang="ru-RU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водяного пара, углекислого газа, метана, озона, оксида азота, </a:t>
            </a:r>
            <a:r>
              <a:rPr lang="ru-RU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гидрофторуглеродов </a:t>
            </a:r>
            <a:r>
              <a:rPr lang="ru-RU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(ГФУ), </a:t>
            </a:r>
            <a:r>
              <a:rPr lang="ru-RU" b="1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гексафторидов</a:t>
            </a:r>
            <a:r>
              <a:rPr lang="ru-RU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 (</a:t>
            </a:r>
            <a:r>
              <a:rPr 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ru-RU" b="1" cap="none" baseline="-25000" dirty="0" smtClean="0">
                <a:solidFill>
                  <a:srgbClr val="FF0000"/>
                </a:solidFill>
              </a:rPr>
              <a:t>6</a:t>
            </a:r>
            <a:r>
              <a:rPr 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газов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накопление СО</a:t>
            </a:r>
            <a:r>
              <a:rPr lang="ru-RU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атмосфере приведет к потеплению,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 будут сопутствовать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таяние полярных ледников,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 уровня мирового океана,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затопление густонаселенных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приморских низменностей и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целых островных государств,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опустынивание, сокращение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летних осадков на 15-20% в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сельскохозяйственных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районах.</a:t>
            </a:r>
            <a:r>
              <a:rPr lang="ru-RU" dirty="0"/>
              <a:t>	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FE5BA50-A80C-406D-8754-0A26651D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 descr="Парниковые газы – Экологический контроль Самарской области">
            <a:extLst>
              <a:ext uri="{FF2B5EF4-FFF2-40B4-BE49-F238E27FC236}">
                <a16:creationId xmlns:a16="http://schemas.microsoft.com/office/drawing/2014/main" xmlns="" id="{5D272E92-6703-412A-9F4F-66D8B9FA4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549191" cy="37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2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231" y="188640"/>
            <a:ext cx="916822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Парниковый эффект уже дал потепление но 0,3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 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ХХ столетие. Удвоение содержания СО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атмосфере произойдет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2035г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Соответствующее глобальное потепление составит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этому времени ожидается подъем уровня моря от 8 до 20 см, а в 2100 г. до 65 см. На обширных пространствах Евразии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Америки, включая основные житницы, установится летне-сухой климат. Это только прогноз, правильность которого не бесспорна. Невозможно прогнозировать многофакторный процесс с помощью однофакторной модели.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rgbClr val="FF0000"/>
              </a:solidFill>
            </a:endParaRPr>
          </a:p>
          <a:p>
            <a:pPr algn="just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AD1C02E-661D-4DE8-8716-29522905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парниковый эффект 1: Изменение климата">
            <a:extLst>
              <a:ext uri="{FF2B5EF4-FFF2-40B4-BE49-F238E27FC236}">
                <a16:creationId xmlns:a16="http://schemas.microsoft.com/office/drawing/2014/main" xmlns="" id="{A45C87DC-E26F-4BD1-A643-FC79374108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37691"/>
            <a:ext cx="4649470" cy="304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45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198F14-667C-4745-99CF-1258B9EBDCD4}"/>
              </a:ext>
            </a:extLst>
          </p:cNvPr>
          <p:cNvSpPr txBox="1"/>
          <p:nvPr/>
        </p:nvSpPr>
        <p:spPr>
          <a:xfrm>
            <a:off x="251520" y="188640"/>
            <a:ext cx="8568952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Киотский протокол</a:t>
            </a:r>
            <a:r>
              <a:rPr lang="ru-RU" sz="1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международное соглашение, заключённое с целью сокращения выбросов 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парниковых газов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 Земли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 противодействия 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глобальному потеплению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был принят 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японском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городе 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Киото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11 декабря 1997 года и вступил в силу 16 февраля 2005 года.</a:t>
            </a:r>
          </a:p>
          <a:p>
            <a:pPr algn="just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насчитывается 192 участника Киотского протокола. Страны, не подписавшие протокол, могут присоединиться к нему в любое время.</a:t>
            </a:r>
            <a:endParaRPr lang="ru-RU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Киотский протокол стал </a:t>
            </a:r>
            <a:r>
              <a:rPr lang="ru-RU" sz="19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глобальным соглашением об 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среды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основанным на рыночном механизме регулирования — механизме международной торговли 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квотами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выбросы парниковых газов.</a:t>
            </a:r>
          </a:p>
          <a:p>
            <a:pPr algn="just"/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Идея в том, что правительство могло установить конкретный объём суммарной </a:t>
            </a:r>
            <a:r>
              <a:rPr lang="ru-RU" sz="1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загрязняемости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экологической цели. После установления ограничения на выброс определённых веществ (к примеру, 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диоксид углерода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оксид серы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оксид азота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на определённой территории и за конкретный период времени, начинается распределение соответствующего количества квот. Верхняя граница в течение времени может постепенно снижаться. Благодаря свободной торговле этими квотами цена на сертификаты будет определяться </a:t>
            </a:r>
            <a:r>
              <a:rPr lang="ru-RU" sz="19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спросом</a:t>
            </a:r>
            <a:r>
              <a:rPr lang="ru-RU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Эмиссии, совершённые </a:t>
            </a:r>
            <a:r>
              <a:rPr lang="ru-RU" sz="19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определённой квоты, облагаются штрафом.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20B5B14-8816-462A-B634-39243A96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C14F-0957-4538-872F-352C4CAEE62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2165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967</TotalTime>
  <Words>1870</Words>
  <Application>Microsoft Office PowerPoint</Application>
  <PresentationFormat>Экран (4:3)</PresentationFormat>
  <Paragraphs>196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Капля</vt:lpstr>
      <vt:lpstr>Глобальные экологические проблемы</vt:lpstr>
      <vt:lpstr>Атмосфера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загрязнения атмосферы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3б) Пестициды. Это химические вещества, обладающие токсичными свойствами по отношению к тем или иным живым организмам(инсектициды - от насекомых, фунгициды - от болезней растений, гербициды - от сорняков). Опасны из-за своей стойкости (время, необходимое, чтобы пестицид потерял не менее 95% своей активности при нормальных условиях и обычной интенсивности применения). Нестойкие – от 1 до 12 недель, стойкие – от 2 лет и более.  3в) ПАВ (поверхностно-активные вещества).  Применяются в текстильной, бумажной промышленности, в горно-рудной, производство пластмасс, полимеров, каучука, моющих средств.  Проблемы, возникающие при загрязнении воды павами: -снижается эффект биологической очистки (угнетаются микроорганизмы) -шапка пены ниже уровня водослива -эвтрофикация (заболачивание) водоема – увеличение кол-ва зеленых водорослей при разложении которых уменьшается кол-во растворенного кислорода и выделяются токсичные вещества (за счет фосфора, который является питательным элементом для водорослей). -Привкус и запах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экологические проблемы.</dc:title>
  <dc:creator>user</dc:creator>
  <cp:lastModifiedBy>Толмачева</cp:lastModifiedBy>
  <cp:revision>87</cp:revision>
  <dcterms:created xsi:type="dcterms:W3CDTF">2015-03-11T05:57:48Z</dcterms:created>
  <dcterms:modified xsi:type="dcterms:W3CDTF">2022-03-17T08:34:21Z</dcterms:modified>
</cp:coreProperties>
</file>